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style2.xml" ContentType="application/vnd.ms-office.chartstyle+xml"/>
  <Override PartName="/ppt/charts/colors2.xml" ContentType="application/vnd.ms-office.chartcolorstyl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style3.xml" ContentType="application/vnd.ms-office.chartstyle+xml"/>
  <Override PartName="/ppt/charts/colors3.xml" ContentType="application/vnd.ms-office.chartcolorstyl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style4.xml" ContentType="application/vnd.ms-office.chartstyle+xml"/>
  <Override PartName="/ppt/charts/colors4.xml" ContentType="application/vnd.ms-office.chartcolorstyle+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style5.xml" ContentType="application/vnd.ms-office.chartstyle+xml"/>
  <Override PartName="/ppt/charts/colors5.xml" ContentType="application/vnd.ms-office.chartcolorstyle+xml"/>
  <Override PartName="/ppt/charts/chart26.xml" ContentType="application/vnd.openxmlformats-officedocument.drawingml.chart+xml"/>
  <Override PartName="/ppt/charts/chart2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6"/>
  </p:notesMasterIdLst>
  <p:sldIdLst>
    <p:sldId id="256" r:id="rId2"/>
    <p:sldId id="257" r:id="rId3"/>
    <p:sldId id="258" r:id="rId4"/>
    <p:sldId id="1321" r:id="rId5"/>
    <p:sldId id="1328" r:id="rId6"/>
    <p:sldId id="1314" r:id="rId7"/>
    <p:sldId id="263" r:id="rId8"/>
    <p:sldId id="781" r:id="rId9"/>
    <p:sldId id="1331" r:id="rId10"/>
    <p:sldId id="1330" r:id="rId11"/>
    <p:sldId id="798" r:id="rId12"/>
    <p:sldId id="1332" r:id="rId13"/>
    <p:sldId id="1333" r:id="rId14"/>
    <p:sldId id="323" r:id="rId15"/>
    <p:sldId id="813" r:id="rId16"/>
    <p:sldId id="271" r:id="rId17"/>
    <p:sldId id="1334" r:id="rId18"/>
    <p:sldId id="1335" r:id="rId19"/>
    <p:sldId id="810" r:id="rId20"/>
    <p:sldId id="1336" r:id="rId21"/>
    <p:sldId id="1329" r:id="rId22"/>
    <p:sldId id="1337" r:id="rId23"/>
    <p:sldId id="1338" r:id="rId24"/>
    <p:sldId id="1339" r:id="rId25"/>
    <p:sldId id="265" r:id="rId26"/>
    <p:sldId id="1340" r:id="rId27"/>
    <p:sldId id="287" r:id="rId28"/>
    <p:sldId id="311" r:id="rId29"/>
    <p:sldId id="264" r:id="rId30"/>
    <p:sldId id="1344" r:id="rId31"/>
    <p:sldId id="802" r:id="rId32"/>
    <p:sldId id="1345" r:id="rId33"/>
    <p:sldId id="280" r:id="rId34"/>
    <p:sldId id="1309" r:id="rId35"/>
    <p:sldId id="1346" r:id="rId36"/>
    <p:sldId id="1347" r:id="rId37"/>
    <p:sldId id="1348" r:id="rId38"/>
    <p:sldId id="1343" r:id="rId39"/>
    <p:sldId id="1349" r:id="rId40"/>
    <p:sldId id="1351" r:id="rId41"/>
    <p:sldId id="1350" r:id="rId42"/>
    <p:sldId id="1353" r:id="rId43"/>
    <p:sldId id="1352" r:id="rId44"/>
    <p:sldId id="261" r:id="rId45"/>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i Weigel" initials="LW" lastIdx="5" clrIdx="0">
    <p:extLst>
      <p:ext uri="{19B8F6BF-5375-455C-9EA6-DF929625EA0E}">
        <p15:presenceInfo xmlns:p15="http://schemas.microsoft.com/office/powerpoint/2012/main" userId="Lori Weig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CA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96" autoAdjust="0"/>
  </p:normalViewPr>
  <p:slideViewPr>
    <p:cSldViewPr snapToGrid="0" snapToObjects="1">
      <p:cViewPr varScale="1">
        <p:scale>
          <a:sx n="65" d="100"/>
          <a:sy n="65" d="100"/>
        </p:scale>
        <p:origin x="1248" y="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3.xml"/><Relationship Id="rId1" Type="http://schemas.microsoft.com/office/2011/relationships/chartStyle" Target="style3.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4.xml"/><Relationship Id="rId1" Type="http://schemas.microsoft.com/office/2011/relationships/chartStyle" Target="style4.xml"/></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5.xml"/><Relationship Id="rId1" Type="http://schemas.microsoft.com/office/2011/relationships/chartStyle" Target="style5.xml"/></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2.xml"/><Relationship Id="rId1" Type="http://schemas.microsoft.com/office/2011/relationships/chartStyle" Target="style2.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050289205032573"/>
          <c:y val="8.5576062338415484E-2"/>
          <c:w val="0.66235154395847406"/>
          <c:h val="0.85260946228286483"/>
        </c:manualLayout>
      </c:layout>
      <c:barChart>
        <c:barDir val="bar"/>
        <c:grouping val="percentStacked"/>
        <c:varyColors val="0"/>
        <c:ser>
          <c:idx val="0"/>
          <c:order val="0"/>
          <c:tx>
            <c:strRef>
              <c:f>Sheet1!$B$1</c:f>
              <c:strCache>
                <c:ptCount val="1"/>
                <c:pt idx="0">
                  <c:v>Very Fav.</c:v>
                </c:pt>
              </c:strCache>
            </c:strRef>
          </c:tx>
          <c:spPr>
            <a:solidFill>
              <a:schemeClr val="accent1"/>
            </a:solidFill>
            <a:ln>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Governor Larry Hogan</c:v>
                </c:pt>
                <c:pt idx="1">
                  <c:v>The Maryland 
State Legislature</c:v>
                </c:pt>
              </c:strCache>
            </c:strRef>
          </c:cat>
          <c:val>
            <c:numRef>
              <c:f>Sheet1!$B$2:$B$3</c:f>
              <c:numCache>
                <c:formatCode>0%</c:formatCode>
                <c:ptCount val="2"/>
                <c:pt idx="0">
                  <c:v>0.4</c:v>
                </c:pt>
                <c:pt idx="1">
                  <c:v>0.12</c:v>
                </c:pt>
              </c:numCache>
            </c:numRef>
          </c:val>
          <c:extLst>
            <c:ext xmlns:c16="http://schemas.microsoft.com/office/drawing/2014/chart" uri="{C3380CC4-5D6E-409C-BE32-E72D297353CC}">
              <c16:uniqueId val="{00000000-483A-4D97-9580-FB3151654EF7}"/>
            </c:ext>
          </c:extLst>
        </c:ser>
        <c:ser>
          <c:idx val="1"/>
          <c:order val="1"/>
          <c:tx>
            <c:strRef>
              <c:f>Sheet1!$C$1</c:f>
              <c:strCache>
                <c:ptCount val="1"/>
                <c:pt idx="0">
                  <c:v>Smwt. Fav.</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Governor Larry Hogan</c:v>
                </c:pt>
                <c:pt idx="1">
                  <c:v>The Maryland 
State Legislature</c:v>
                </c:pt>
              </c:strCache>
            </c:strRef>
          </c:cat>
          <c:val>
            <c:numRef>
              <c:f>Sheet1!$C$2:$C$3</c:f>
              <c:numCache>
                <c:formatCode>0%</c:formatCode>
                <c:ptCount val="2"/>
                <c:pt idx="0">
                  <c:v>0.36</c:v>
                </c:pt>
                <c:pt idx="1">
                  <c:v>0.41</c:v>
                </c:pt>
              </c:numCache>
            </c:numRef>
          </c:val>
          <c:extLst>
            <c:ext xmlns:c16="http://schemas.microsoft.com/office/drawing/2014/chart" uri="{C3380CC4-5D6E-409C-BE32-E72D297353CC}">
              <c16:uniqueId val="{00000001-483A-4D97-9580-FB3151654EF7}"/>
            </c:ext>
          </c:extLst>
        </c:ser>
        <c:ser>
          <c:idx val="2"/>
          <c:order val="2"/>
          <c:tx>
            <c:strRef>
              <c:f>Sheet1!$D$1</c:f>
              <c:strCache>
                <c:ptCount val="1"/>
                <c:pt idx="0">
                  <c:v>NHO/Can't Rate</c:v>
                </c:pt>
              </c:strCache>
            </c:strRef>
          </c:tx>
          <c:spPr>
            <a:solidFill>
              <a:schemeClr val="accent6"/>
            </a:solidFill>
            <a:ln>
              <a:noFill/>
            </a:ln>
          </c:spPr>
          <c:invertIfNegative val="0"/>
          <c:dLbls>
            <c:dLbl>
              <c:idx val="0"/>
              <c:spPr>
                <a:noFill/>
                <a:ln>
                  <a:noFill/>
                </a:ln>
                <a:effectLst/>
              </c:spPr>
              <c:txPr>
                <a:bodyPr wrap="square" lIns="38100" tIns="19050" rIns="38100" bIns="19050" anchor="ctr">
                  <a:spAutoFit/>
                </a:bodyPr>
                <a:lstStyle/>
                <a:p>
                  <a:pPr>
                    <a:defRPr sz="1600"/>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0-CEC3-45DB-A011-6CC219CC4C5B}"/>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Governor Larry Hogan</c:v>
                </c:pt>
                <c:pt idx="1">
                  <c:v>The Maryland 
State Legislature</c:v>
                </c:pt>
              </c:strCache>
            </c:strRef>
          </c:cat>
          <c:val>
            <c:numRef>
              <c:f>Sheet1!$D$2:$D$3</c:f>
              <c:numCache>
                <c:formatCode>0%</c:formatCode>
                <c:ptCount val="2"/>
                <c:pt idx="0">
                  <c:v>0.05</c:v>
                </c:pt>
                <c:pt idx="1">
                  <c:v>0.26</c:v>
                </c:pt>
              </c:numCache>
            </c:numRef>
          </c:val>
          <c:extLst>
            <c:ext xmlns:c16="http://schemas.microsoft.com/office/drawing/2014/chart" uri="{C3380CC4-5D6E-409C-BE32-E72D297353CC}">
              <c16:uniqueId val="{00000005-483A-4D97-9580-FB3151654EF7}"/>
            </c:ext>
          </c:extLst>
        </c:ser>
        <c:ser>
          <c:idx val="3"/>
          <c:order val="3"/>
          <c:tx>
            <c:strRef>
              <c:f>Sheet1!$E$1</c:f>
              <c:strCache>
                <c:ptCount val="1"/>
                <c:pt idx="0">
                  <c:v>Smwt. Unfav.</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Governor Larry Hogan</c:v>
                </c:pt>
                <c:pt idx="1">
                  <c:v>The Maryland 
State Legislature</c:v>
                </c:pt>
              </c:strCache>
            </c:strRef>
          </c:cat>
          <c:val>
            <c:numRef>
              <c:f>Sheet1!$E$2:$E$3</c:f>
              <c:numCache>
                <c:formatCode>0%</c:formatCode>
                <c:ptCount val="2"/>
                <c:pt idx="0">
                  <c:v>0.09</c:v>
                </c:pt>
                <c:pt idx="1">
                  <c:v>0.09</c:v>
                </c:pt>
              </c:numCache>
            </c:numRef>
          </c:val>
          <c:extLst>
            <c:ext xmlns:c16="http://schemas.microsoft.com/office/drawing/2014/chart" uri="{C3380CC4-5D6E-409C-BE32-E72D297353CC}">
              <c16:uniqueId val="{00000008-483A-4D97-9580-FB3151654EF7}"/>
            </c:ext>
          </c:extLst>
        </c:ser>
        <c:ser>
          <c:idx val="4"/>
          <c:order val="4"/>
          <c:tx>
            <c:strRef>
              <c:f>Sheet1!$F$1</c:f>
              <c:strCache>
                <c:ptCount val="1"/>
                <c:pt idx="0">
                  <c:v>Very Unfav.</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Governor Larry Hogan</c:v>
                </c:pt>
                <c:pt idx="1">
                  <c:v>The Maryland 
State Legislature</c:v>
                </c:pt>
              </c:strCache>
            </c:strRef>
          </c:cat>
          <c:val>
            <c:numRef>
              <c:f>Sheet1!$F$2:$F$3</c:f>
              <c:numCache>
                <c:formatCode>0%</c:formatCode>
                <c:ptCount val="2"/>
                <c:pt idx="0">
                  <c:v>0.1</c:v>
                </c:pt>
                <c:pt idx="1">
                  <c:v>0.12</c:v>
                </c:pt>
              </c:numCache>
            </c:numRef>
          </c:val>
          <c:extLst>
            <c:ext xmlns:c16="http://schemas.microsoft.com/office/drawing/2014/chart" uri="{C3380CC4-5D6E-409C-BE32-E72D297353CC}">
              <c16:uniqueId val="{0000000A-483A-4D97-9580-FB3151654EF7}"/>
            </c:ext>
          </c:extLst>
        </c:ser>
        <c:dLbls>
          <c:dLblPos val="ctr"/>
          <c:showLegendKey val="0"/>
          <c:showVal val="1"/>
          <c:showCatName val="0"/>
          <c:showSerName val="0"/>
          <c:showPercent val="0"/>
          <c:showBubbleSize val="0"/>
        </c:dLbls>
        <c:gapWidth val="65"/>
        <c:overlap val="100"/>
        <c:axId val="251015968"/>
        <c:axId val="251016360"/>
      </c:barChart>
      <c:catAx>
        <c:axId val="251015968"/>
        <c:scaling>
          <c:orientation val="maxMin"/>
        </c:scaling>
        <c:delete val="0"/>
        <c:axPos val="l"/>
        <c:numFmt formatCode="General" sourceLinked="1"/>
        <c:majorTickMark val="none"/>
        <c:minorTickMark val="none"/>
        <c:tickLblPos val="nextTo"/>
        <c:spPr>
          <a:ln>
            <a:noFill/>
          </a:ln>
        </c:spPr>
        <c:txPr>
          <a:bodyPr/>
          <a:lstStyle/>
          <a:p>
            <a:pPr algn="r">
              <a:defRPr sz="1800"/>
            </a:pPr>
            <a:endParaRPr lang="en-US"/>
          </a:p>
        </c:txPr>
        <c:crossAx val="251016360"/>
        <c:crosses val="autoZero"/>
        <c:auto val="1"/>
        <c:lblAlgn val="ctr"/>
        <c:lblOffset val="2"/>
        <c:noMultiLvlLbl val="0"/>
      </c:catAx>
      <c:valAx>
        <c:axId val="251016360"/>
        <c:scaling>
          <c:orientation val="minMax"/>
          <c:max val="1"/>
          <c:min val="0"/>
        </c:scaling>
        <c:delete val="1"/>
        <c:axPos val="b"/>
        <c:numFmt formatCode="0%" sourceLinked="1"/>
        <c:majorTickMark val="out"/>
        <c:minorTickMark val="none"/>
        <c:tickLblPos val="nextTo"/>
        <c:crossAx val="251015968"/>
        <c:crosses val="max"/>
        <c:crossBetween val="between"/>
        <c:majorUnit val="0.2"/>
      </c:valAx>
    </c:plotArea>
    <c:legend>
      <c:legendPos val="t"/>
      <c:layout>
        <c:manualLayout>
          <c:xMode val="edge"/>
          <c:yMode val="edge"/>
          <c:x val="0.19246222437273733"/>
          <c:y val="2.1014034155644779E-2"/>
          <c:w val="0.79073894743785045"/>
          <c:h val="6.5750498494620169E-2"/>
        </c:manualLayout>
      </c:layout>
      <c:overlay val="0"/>
      <c:txPr>
        <a:bodyPr/>
        <a:lstStyle/>
        <a:p>
          <a:pPr>
            <a:defRPr sz="13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61225445829596"/>
          <c:y val="8.6435549064701939E-2"/>
          <c:w val="0.69917713113598423"/>
          <c:h val="0.85175024853310921"/>
        </c:manualLayout>
      </c:layout>
      <c:barChart>
        <c:barDir val="bar"/>
        <c:grouping val="stacked"/>
        <c:varyColors val="0"/>
        <c:ser>
          <c:idx val="0"/>
          <c:order val="0"/>
          <c:tx>
            <c:strRef>
              <c:f>Sheet1!$B$1</c:f>
              <c:strCache>
                <c:ptCount val="1"/>
                <c:pt idx="0">
                  <c:v>Strongly Support</c:v>
                </c:pt>
              </c:strCache>
            </c:strRef>
          </c:tx>
          <c:spPr>
            <a:solidFill>
              <a:schemeClr val="accent1"/>
            </a:solidFill>
            <a:ln>
              <a:noFill/>
            </a:ln>
          </c:spPr>
          <c:invertIfNegative val="0"/>
          <c:dLbls>
            <c:spPr>
              <a:noFill/>
              <a:ln>
                <a:noFill/>
              </a:ln>
              <a:effectLst/>
            </c:spPr>
            <c:txPr>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Men</c:v>
                </c:pt>
                <c:pt idx="1">
                  <c:v>Women</c:v>
                </c:pt>
                <c:pt idx="3">
                  <c:v>18-49</c:v>
                </c:pt>
                <c:pt idx="4">
                  <c:v>50-64</c:v>
                </c:pt>
                <c:pt idx="5">
                  <c:v>65+</c:v>
                </c:pt>
                <c:pt idx="7">
                  <c:v>Democrats</c:v>
                </c:pt>
                <c:pt idx="8">
                  <c:v>Independents</c:v>
                </c:pt>
                <c:pt idx="9">
                  <c:v>Republicans</c:v>
                </c:pt>
                <c:pt idx="11">
                  <c:v>Baltimore County</c:v>
                </c:pt>
                <c:pt idx="12">
                  <c:v>Baltimore City</c:v>
                </c:pt>
                <c:pt idx="13">
                  <c:v>Prince George's</c:v>
                </c:pt>
                <c:pt idx="14">
                  <c:v>Montgomery</c:v>
                </c:pt>
              </c:strCache>
            </c:strRef>
          </c:cat>
          <c:val>
            <c:numRef>
              <c:f>Sheet1!$B$2:$B$16</c:f>
              <c:numCache>
                <c:formatCode>0%</c:formatCode>
                <c:ptCount val="15"/>
                <c:pt idx="0">
                  <c:v>0.46</c:v>
                </c:pt>
                <c:pt idx="1">
                  <c:v>0.61</c:v>
                </c:pt>
                <c:pt idx="3">
                  <c:v>0.54</c:v>
                </c:pt>
                <c:pt idx="4">
                  <c:v>0.5</c:v>
                </c:pt>
                <c:pt idx="5">
                  <c:v>0.56000000000000005</c:v>
                </c:pt>
                <c:pt idx="7">
                  <c:v>0.6</c:v>
                </c:pt>
                <c:pt idx="8">
                  <c:v>0.45</c:v>
                </c:pt>
                <c:pt idx="9">
                  <c:v>0.44</c:v>
                </c:pt>
                <c:pt idx="11">
                  <c:v>0.53</c:v>
                </c:pt>
                <c:pt idx="12">
                  <c:v>0.56999999999999995</c:v>
                </c:pt>
                <c:pt idx="13">
                  <c:v>0.47</c:v>
                </c:pt>
                <c:pt idx="14">
                  <c:v>0.63</c:v>
                </c:pt>
              </c:numCache>
            </c:numRef>
          </c:val>
          <c:extLst>
            <c:ext xmlns:c16="http://schemas.microsoft.com/office/drawing/2014/chart" uri="{C3380CC4-5D6E-409C-BE32-E72D297353CC}">
              <c16:uniqueId val="{00000000-B78B-4FED-A614-45D127A7785C}"/>
            </c:ext>
          </c:extLst>
        </c:ser>
        <c:ser>
          <c:idx val="1"/>
          <c:order val="1"/>
          <c:tx>
            <c:strRef>
              <c:f>Sheet1!$C$1</c:f>
              <c:strCache>
                <c:ptCount val="1"/>
                <c:pt idx="0">
                  <c:v>Somewhat Support</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Men</c:v>
                </c:pt>
                <c:pt idx="1">
                  <c:v>Women</c:v>
                </c:pt>
                <c:pt idx="3">
                  <c:v>18-49</c:v>
                </c:pt>
                <c:pt idx="4">
                  <c:v>50-64</c:v>
                </c:pt>
                <c:pt idx="5">
                  <c:v>65+</c:v>
                </c:pt>
                <c:pt idx="7">
                  <c:v>Democrats</c:v>
                </c:pt>
                <c:pt idx="8">
                  <c:v>Independents</c:v>
                </c:pt>
                <c:pt idx="9">
                  <c:v>Republicans</c:v>
                </c:pt>
                <c:pt idx="11">
                  <c:v>Baltimore County</c:v>
                </c:pt>
                <c:pt idx="12">
                  <c:v>Baltimore City</c:v>
                </c:pt>
                <c:pt idx="13">
                  <c:v>Prince George's</c:v>
                </c:pt>
                <c:pt idx="14">
                  <c:v>Montgomery</c:v>
                </c:pt>
              </c:strCache>
            </c:strRef>
          </c:cat>
          <c:val>
            <c:numRef>
              <c:f>Sheet1!$C$2:$C$16</c:f>
              <c:numCache>
                <c:formatCode>0%</c:formatCode>
                <c:ptCount val="15"/>
                <c:pt idx="0">
                  <c:v>0.4</c:v>
                </c:pt>
                <c:pt idx="1">
                  <c:v>0.34</c:v>
                </c:pt>
                <c:pt idx="3">
                  <c:v>0.38</c:v>
                </c:pt>
                <c:pt idx="4">
                  <c:v>0.37</c:v>
                </c:pt>
                <c:pt idx="5">
                  <c:v>0.35</c:v>
                </c:pt>
                <c:pt idx="7">
                  <c:v>0.33</c:v>
                </c:pt>
                <c:pt idx="8">
                  <c:v>0.45</c:v>
                </c:pt>
                <c:pt idx="9">
                  <c:v>0.39</c:v>
                </c:pt>
                <c:pt idx="11">
                  <c:v>0.37</c:v>
                </c:pt>
                <c:pt idx="12">
                  <c:v>0.33</c:v>
                </c:pt>
                <c:pt idx="13">
                  <c:v>0.45</c:v>
                </c:pt>
                <c:pt idx="14">
                  <c:v>0.28000000000000003</c:v>
                </c:pt>
              </c:numCache>
            </c:numRef>
          </c:val>
          <c:extLst>
            <c:ext xmlns:c16="http://schemas.microsoft.com/office/drawing/2014/chart" uri="{C3380CC4-5D6E-409C-BE32-E72D297353CC}">
              <c16:uniqueId val="{00000001-B78B-4FED-A614-45D127A7785C}"/>
            </c:ext>
          </c:extLst>
        </c:ser>
        <c:ser>
          <c:idx val="2"/>
          <c:order val="2"/>
          <c:tx>
            <c:strRef>
              <c:f>Sheet1!$D$1</c:f>
              <c:strCache>
                <c:ptCount val="1"/>
                <c:pt idx="0">
                  <c:v>Column2</c:v>
                </c:pt>
              </c:strCache>
            </c:strRef>
          </c:tx>
          <c:spPr>
            <a:noFill/>
            <a:ln>
              <a:noFill/>
            </a:ln>
          </c:spPr>
          <c:invertIfNegative val="0"/>
          <c:dLbls>
            <c:spPr>
              <a:noFill/>
              <a:ln>
                <a:noFill/>
              </a:ln>
              <a:effectLst/>
            </c:spPr>
            <c:txPr>
              <a:bodyPr wrap="square" lIns="38100" tIns="19050" rIns="38100" bIns="19050" anchor="ctr">
                <a:spAutoFit/>
              </a:bodyPr>
              <a:lstStyle/>
              <a:p>
                <a:pPr>
                  <a:defRPr sz="1800" b="1">
                    <a:solidFill>
                      <a:schemeClr val="accent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Sheet1!$A$2:$A$16</c:f>
              <c:strCache>
                <c:ptCount val="15"/>
                <c:pt idx="0">
                  <c:v>Men</c:v>
                </c:pt>
                <c:pt idx="1">
                  <c:v>Women</c:v>
                </c:pt>
                <c:pt idx="3">
                  <c:v>18-49</c:v>
                </c:pt>
                <c:pt idx="4">
                  <c:v>50-64</c:v>
                </c:pt>
                <c:pt idx="5">
                  <c:v>65+</c:v>
                </c:pt>
                <c:pt idx="7">
                  <c:v>Democrats</c:v>
                </c:pt>
                <c:pt idx="8">
                  <c:v>Independents</c:v>
                </c:pt>
                <c:pt idx="9">
                  <c:v>Republicans</c:v>
                </c:pt>
                <c:pt idx="11">
                  <c:v>Baltimore County</c:v>
                </c:pt>
                <c:pt idx="12">
                  <c:v>Baltimore City</c:v>
                </c:pt>
                <c:pt idx="13">
                  <c:v>Prince George's</c:v>
                </c:pt>
                <c:pt idx="14">
                  <c:v>Montgomery</c:v>
                </c:pt>
              </c:strCache>
            </c:strRef>
          </c:cat>
          <c:val>
            <c:numRef>
              <c:f>Sheet1!$D$2:$D$16</c:f>
              <c:numCache>
                <c:formatCode>0%</c:formatCode>
                <c:ptCount val="15"/>
                <c:pt idx="0">
                  <c:v>0.86</c:v>
                </c:pt>
                <c:pt idx="1">
                  <c:v>0.95</c:v>
                </c:pt>
                <c:pt idx="3">
                  <c:v>0.92</c:v>
                </c:pt>
                <c:pt idx="4">
                  <c:v>0.86</c:v>
                </c:pt>
                <c:pt idx="5">
                  <c:v>0.91</c:v>
                </c:pt>
                <c:pt idx="7">
                  <c:v>0.93</c:v>
                </c:pt>
                <c:pt idx="8">
                  <c:v>0.9</c:v>
                </c:pt>
                <c:pt idx="9">
                  <c:v>0.83</c:v>
                </c:pt>
                <c:pt idx="11">
                  <c:v>0.9</c:v>
                </c:pt>
                <c:pt idx="12">
                  <c:v>0.91</c:v>
                </c:pt>
                <c:pt idx="13">
                  <c:v>0.92</c:v>
                </c:pt>
                <c:pt idx="14">
                  <c:v>0.9</c:v>
                </c:pt>
              </c:numCache>
            </c:numRef>
          </c:val>
          <c:extLst>
            <c:ext xmlns:c16="http://schemas.microsoft.com/office/drawing/2014/chart" uri="{C3380CC4-5D6E-409C-BE32-E72D297353CC}">
              <c16:uniqueId val="{00000002-B78B-4FED-A614-45D127A7785C}"/>
            </c:ext>
          </c:extLst>
        </c:ser>
        <c:dLbls>
          <c:dLblPos val="ctr"/>
          <c:showLegendKey val="0"/>
          <c:showVal val="1"/>
          <c:showCatName val="0"/>
          <c:showSerName val="0"/>
          <c:showPercent val="0"/>
          <c:showBubbleSize val="0"/>
        </c:dLbls>
        <c:gapWidth val="30"/>
        <c:overlap val="100"/>
        <c:axId val="337592784"/>
        <c:axId val="337593176"/>
      </c:barChart>
      <c:catAx>
        <c:axId val="337592784"/>
        <c:scaling>
          <c:orientation val="maxMin"/>
        </c:scaling>
        <c:delete val="0"/>
        <c:axPos val="l"/>
        <c:numFmt formatCode="General" sourceLinked="1"/>
        <c:majorTickMark val="none"/>
        <c:minorTickMark val="none"/>
        <c:tickLblPos val="nextTo"/>
        <c:spPr>
          <a:ln>
            <a:noFill/>
          </a:ln>
        </c:spPr>
        <c:txPr>
          <a:bodyPr/>
          <a:lstStyle/>
          <a:p>
            <a:pPr algn="r">
              <a:lnSpc>
                <a:spcPct val="100000"/>
              </a:lnSpc>
              <a:defRPr sz="1800"/>
            </a:pPr>
            <a:endParaRPr lang="en-US"/>
          </a:p>
        </c:txPr>
        <c:crossAx val="337593176"/>
        <c:crosses val="autoZero"/>
        <c:auto val="1"/>
        <c:lblAlgn val="ctr"/>
        <c:lblOffset val="5"/>
        <c:noMultiLvlLbl val="0"/>
      </c:catAx>
      <c:valAx>
        <c:axId val="337593176"/>
        <c:scaling>
          <c:orientation val="minMax"/>
          <c:max val="1"/>
          <c:min val="0"/>
        </c:scaling>
        <c:delete val="1"/>
        <c:axPos val="b"/>
        <c:numFmt formatCode="0%" sourceLinked="1"/>
        <c:majorTickMark val="out"/>
        <c:minorTickMark val="none"/>
        <c:tickLblPos val="nextTo"/>
        <c:crossAx val="337592784"/>
        <c:crosses val="max"/>
        <c:crossBetween val="between"/>
        <c:majorUnit val="0.2"/>
      </c:valAx>
    </c:plotArea>
    <c:legend>
      <c:legendPos val="t"/>
      <c:legendEntry>
        <c:idx val="2"/>
        <c:delete val="1"/>
      </c:legendEntry>
      <c:layout>
        <c:manualLayout>
          <c:xMode val="edge"/>
          <c:yMode val="edge"/>
          <c:x val="0.43462953743640498"/>
          <c:y val="2.1810508848903169E-2"/>
          <c:w val="0.41671941261330592"/>
          <c:h val="5.5541615233237918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920624183692451E-2"/>
          <c:y val="1.8928884665894243E-2"/>
          <c:w val="0.92148847735327666"/>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F2BE-4B04-B592-D666CDEE2F3D}"/>
              </c:ext>
            </c:extLst>
          </c:dPt>
          <c:dPt>
            <c:idx val="1"/>
            <c:invertIfNegative val="0"/>
            <c:bubble3D val="0"/>
            <c:extLst>
              <c:ext xmlns:c16="http://schemas.microsoft.com/office/drawing/2014/chart" uri="{C3380CC4-5D6E-409C-BE32-E72D297353CC}">
                <c16:uniqueId val="{00000002-F2BE-4B04-B592-D666CDEE2F3D}"/>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F2BE-4B04-B592-D666CDEE2F3D}"/>
              </c:ext>
            </c:extLst>
          </c:dPt>
          <c:dPt>
            <c:idx val="3"/>
            <c:invertIfNegative val="0"/>
            <c:bubble3D val="0"/>
            <c:spPr>
              <a:solidFill>
                <a:schemeClr val="accent5"/>
              </a:solidFill>
              <a:ln>
                <a:noFill/>
              </a:ln>
            </c:spPr>
            <c:extLst>
              <c:ext xmlns:c16="http://schemas.microsoft.com/office/drawing/2014/chart" uri="{C3380CC4-5D6E-409C-BE32-E72D297353CC}">
                <c16:uniqueId val="{00000006-F2BE-4B04-B592-D666CDEE2F3D}"/>
              </c:ext>
            </c:extLst>
          </c:dPt>
          <c:dPt>
            <c:idx val="4"/>
            <c:invertIfNegative val="0"/>
            <c:bubble3D val="0"/>
            <c:spPr>
              <a:solidFill>
                <a:schemeClr val="accent4"/>
              </a:solidFill>
              <a:ln>
                <a:noFill/>
              </a:ln>
            </c:spPr>
            <c:extLst>
              <c:ext xmlns:c16="http://schemas.microsoft.com/office/drawing/2014/chart" uri="{C3380CC4-5D6E-409C-BE32-E72D297353CC}">
                <c16:uniqueId val="{00000008-F2BE-4B04-B592-D666CDEE2F3D}"/>
              </c:ext>
            </c:extLst>
          </c:dPt>
          <c:dPt>
            <c:idx val="5"/>
            <c:invertIfNegative val="0"/>
            <c:bubble3D val="0"/>
            <c:spPr>
              <a:solidFill>
                <a:schemeClr val="accent5">
                  <a:lumMod val="75000"/>
                </a:schemeClr>
              </a:solidFill>
              <a:ln>
                <a:noFill/>
              </a:ln>
            </c:spPr>
            <c:extLst>
              <c:ext xmlns:c16="http://schemas.microsoft.com/office/drawing/2014/chart" uri="{C3380CC4-5D6E-409C-BE32-E72D297353CC}">
                <c16:uniqueId val="{0000000A-F2BE-4B04-B592-D666CDEE2F3D}"/>
              </c:ext>
            </c:extLst>
          </c:dPt>
          <c:dPt>
            <c:idx val="6"/>
            <c:invertIfNegative val="0"/>
            <c:bubble3D val="0"/>
            <c:spPr>
              <a:solidFill>
                <a:schemeClr val="accent6"/>
              </a:solidFill>
              <a:ln>
                <a:noFill/>
              </a:ln>
            </c:spPr>
            <c:extLst>
              <c:ext xmlns:c16="http://schemas.microsoft.com/office/drawing/2014/chart" uri="{C3380CC4-5D6E-409C-BE32-E72D297353CC}">
                <c16:uniqueId val="{0000000C-F2BE-4B04-B592-D666CDEE2F3D}"/>
              </c:ext>
            </c:extLst>
          </c:dPt>
          <c:dPt>
            <c:idx val="8"/>
            <c:invertIfNegative val="0"/>
            <c:bubble3D val="0"/>
            <c:spPr>
              <a:solidFill>
                <a:schemeClr val="accent6"/>
              </a:solidFill>
              <a:ln>
                <a:noFill/>
              </a:ln>
            </c:spPr>
            <c:extLst>
              <c:ext xmlns:c16="http://schemas.microsoft.com/office/drawing/2014/chart" uri="{C3380CC4-5D6E-409C-BE32-E72D297353CC}">
                <c16:uniqueId val="{0000000E-F2BE-4B04-B592-D666CDEE2F3D}"/>
              </c:ext>
            </c:extLst>
          </c:dPt>
          <c:dPt>
            <c:idx val="9"/>
            <c:invertIfNegative val="0"/>
            <c:bubble3D val="0"/>
            <c:extLst>
              <c:ext xmlns:c16="http://schemas.microsoft.com/office/drawing/2014/chart" uri="{C3380CC4-5D6E-409C-BE32-E72D297353CC}">
                <c16:uniqueId val="{0000000F-F2BE-4B04-B592-D666CDEE2F3D}"/>
              </c:ext>
            </c:extLst>
          </c:dPt>
          <c:dPt>
            <c:idx val="10"/>
            <c:invertIfNegative val="0"/>
            <c:bubble3D val="0"/>
            <c:extLst>
              <c:ext xmlns:c16="http://schemas.microsoft.com/office/drawing/2014/chart" uri="{C3380CC4-5D6E-409C-BE32-E72D297353CC}">
                <c16:uniqueId val="{00000010-F2BE-4B04-B592-D666CDEE2F3D}"/>
              </c:ext>
            </c:extLst>
          </c:dPt>
          <c:dPt>
            <c:idx val="12"/>
            <c:invertIfNegative val="0"/>
            <c:bubble3D val="0"/>
            <c:extLst>
              <c:ext xmlns:c16="http://schemas.microsoft.com/office/drawing/2014/chart" uri="{C3380CC4-5D6E-409C-BE32-E72D297353CC}">
                <c16:uniqueId val="{00000011-F2BE-4B04-B592-D666CDEE2F3D}"/>
              </c:ext>
            </c:extLst>
          </c:dPt>
          <c:dPt>
            <c:idx val="15"/>
            <c:invertIfNegative val="0"/>
            <c:bubble3D val="0"/>
            <c:extLst>
              <c:ext xmlns:c16="http://schemas.microsoft.com/office/drawing/2014/chart" uri="{C3380CC4-5D6E-409C-BE32-E72D297353CC}">
                <c16:uniqueId val="{00000012-F2BE-4B04-B592-D666CDEE2F3D}"/>
              </c:ext>
            </c:extLst>
          </c:dPt>
          <c:dPt>
            <c:idx val="18"/>
            <c:invertIfNegative val="0"/>
            <c:bubble3D val="0"/>
            <c:extLst>
              <c:ext xmlns:c16="http://schemas.microsoft.com/office/drawing/2014/chart" uri="{C3380CC4-5D6E-409C-BE32-E72D297353CC}">
                <c16:uniqueId val="{00000013-F2BE-4B04-B592-D666CDEE2F3D}"/>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Sheet1!$A$2:$A$8</c:f>
              <c:strCache>
                <c:ptCount val="7"/>
                <c:pt idx="0">
                  <c:v>Strongly approve</c:v>
                </c:pt>
                <c:pt idx="1">
                  <c:v>Somewhat approve</c:v>
                </c:pt>
                <c:pt idx="3">
                  <c:v>Somewhat disapprove</c:v>
                </c:pt>
                <c:pt idx="4">
                  <c:v>Strongly disapprove</c:v>
                </c:pt>
                <c:pt idx="6">
                  <c:v>Don't know</c:v>
                </c:pt>
              </c:strCache>
            </c:strRef>
          </c:cat>
          <c:val>
            <c:numRef>
              <c:f>Sheet1!$B$2:$B$8</c:f>
              <c:numCache>
                <c:formatCode>0%</c:formatCode>
                <c:ptCount val="7"/>
                <c:pt idx="0">
                  <c:v>0.37</c:v>
                </c:pt>
                <c:pt idx="1">
                  <c:v>0.43</c:v>
                </c:pt>
                <c:pt idx="3">
                  <c:v>0.09</c:v>
                </c:pt>
                <c:pt idx="4">
                  <c:v>0.06</c:v>
                </c:pt>
                <c:pt idx="6">
                  <c:v>0.05</c:v>
                </c:pt>
              </c:numCache>
            </c:numRef>
          </c:val>
          <c:extLst>
            <c:ext xmlns:c16="http://schemas.microsoft.com/office/drawing/2014/chart" uri="{C3380CC4-5D6E-409C-BE32-E72D297353CC}">
              <c16:uniqueId val="{00000014-F2BE-4B04-B592-D666CDEE2F3D}"/>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max val="0.60000000000000009"/>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694418749607947"/>
          <c:y val="8.6435549064701939E-2"/>
          <c:w val="0.47739266500648697"/>
          <c:h val="0.85175024853310921"/>
        </c:manualLayout>
      </c:layout>
      <c:barChart>
        <c:barDir val="bar"/>
        <c:grouping val="stacked"/>
        <c:varyColors val="0"/>
        <c:ser>
          <c:idx val="0"/>
          <c:order val="0"/>
          <c:tx>
            <c:strRef>
              <c:f>Sheet1!$B$1</c:f>
              <c:strCache>
                <c:ptCount val="1"/>
                <c:pt idx="0">
                  <c:v>Strongly Approve</c:v>
                </c:pt>
              </c:strCache>
            </c:strRef>
          </c:tx>
          <c:spPr>
            <a:solidFill>
              <a:schemeClr val="accent1"/>
            </a:solidFill>
            <a:ln>
              <a:noFill/>
            </a:ln>
          </c:spPr>
          <c:invertIfNegative val="0"/>
          <c:dLbls>
            <c:dLbl>
              <c:idx val="2"/>
              <c:spPr>
                <a:noFill/>
                <a:ln>
                  <a:noFill/>
                </a:ln>
                <a:effectLst/>
              </c:spPr>
              <c:txPr>
                <a:bodyPr/>
                <a:lstStyle/>
                <a:p>
                  <a:pPr>
                    <a:defRPr sz="1600">
                      <a:solidFill>
                        <a:schemeClr val="accent3"/>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4-06B8-4EF2-A6B5-941649D2EC61}"/>
                </c:ext>
              </c:extLst>
            </c:dLbl>
            <c:spPr>
              <a:noFill/>
              <a:ln>
                <a:noFill/>
              </a:ln>
              <a:effectLst/>
            </c:spPr>
            <c:txPr>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Democrats</c:v>
                </c:pt>
                <c:pt idx="1">
                  <c:v>Independents</c:v>
                </c:pt>
                <c:pt idx="2">
                  <c:v>Republicans</c:v>
                </c:pt>
                <c:pt idx="4">
                  <c:v>Baltimore County</c:v>
                </c:pt>
                <c:pt idx="5">
                  <c:v>Baltimore City</c:v>
                </c:pt>
                <c:pt idx="6">
                  <c:v>Prince George's</c:v>
                </c:pt>
                <c:pt idx="7">
                  <c:v>Montgomery</c:v>
                </c:pt>
              </c:strCache>
            </c:strRef>
          </c:cat>
          <c:val>
            <c:numRef>
              <c:f>Sheet1!$B$2:$B$9</c:f>
              <c:numCache>
                <c:formatCode>0%</c:formatCode>
                <c:ptCount val="8"/>
                <c:pt idx="0">
                  <c:v>0.46</c:v>
                </c:pt>
                <c:pt idx="1">
                  <c:v>0.32</c:v>
                </c:pt>
                <c:pt idx="2">
                  <c:v>0.21</c:v>
                </c:pt>
                <c:pt idx="4">
                  <c:v>0.34</c:v>
                </c:pt>
                <c:pt idx="5">
                  <c:v>0.44</c:v>
                </c:pt>
                <c:pt idx="6">
                  <c:v>0.39</c:v>
                </c:pt>
                <c:pt idx="7">
                  <c:v>0.45</c:v>
                </c:pt>
              </c:numCache>
            </c:numRef>
          </c:val>
          <c:extLst>
            <c:ext xmlns:c16="http://schemas.microsoft.com/office/drawing/2014/chart" uri="{C3380CC4-5D6E-409C-BE32-E72D297353CC}">
              <c16:uniqueId val="{00000000-06B8-4EF2-A6B5-941649D2EC61}"/>
            </c:ext>
          </c:extLst>
        </c:ser>
        <c:ser>
          <c:idx val="1"/>
          <c:order val="1"/>
          <c:tx>
            <c:strRef>
              <c:f>Sheet1!$C$1</c:f>
              <c:strCache>
                <c:ptCount val="1"/>
                <c:pt idx="0">
                  <c:v>Somewhat Approve</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Democrats</c:v>
                </c:pt>
                <c:pt idx="1">
                  <c:v>Independents</c:v>
                </c:pt>
                <c:pt idx="2">
                  <c:v>Republicans</c:v>
                </c:pt>
                <c:pt idx="4">
                  <c:v>Baltimore County</c:v>
                </c:pt>
                <c:pt idx="5">
                  <c:v>Baltimore City</c:v>
                </c:pt>
                <c:pt idx="6">
                  <c:v>Prince George's</c:v>
                </c:pt>
                <c:pt idx="7">
                  <c:v>Montgomery</c:v>
                </c:pt>
              </c:strCache>
            </c:strRef>
          </c:cat>
          <c:val>
            <c:numRef>
              <c:f>Sheet1!$C$2:$C$9</c:f>
              <c:numCache>
                <c:formatCode>0%</c:formatCode>
                <c:ptCount val="8"/>
                <c:pt idx="0">
                  <c:v>0.39</c:v>
                </c:pt>
                <c:pt idx="1">
                  <c:v>0.49</c:v>
                </c:pt>
                <c:pt idx="2">
                  <c:v>0.49</c:v>
                </c:pt>
                <c:pt idx="4">
                  <c:v>0.45</c:v>
                </c:pt>
                <c:pt idx="5">
                  <c:v>0.39</c:v>
                </c:pt>
                <c:pt idx="6">
                  <c:v>0.44</c:v>
                </c:pt>
                <c:pt idx="7">
                  <c:v>0.35</c:v>
                </c:pt>
              </c:numCache>
            </c:numRef>
          </c:val>
          <c:extLst>
            <c:ext xmlns:c16="http://schemas.microsoft.com/office/drawing/2014/chart" uri="{C3380CC4-5D6E-409C-BE32-E72D297353CC}">
              <c16:uniqueId val="{00000001-06B8-4EF2-A6B5-941649D2EC61}"/>
            </c:ext>
          </c:extLst>
        </c:ser>
        <c:ser>
          <c:idx val="2"/>
          <c:order val="2"/>
          <c:tx>
            <c:strRef>
              <c:f>Sheet1!$D$1</c:f>
              <c:strCache>
                <c:ptCount val="1"/>
                <c:pt idx="0">
                  <c:v>Column2</c:v>
                </c:pt>
              </c:strCache>
            </c:strRef>
          </c:tx>
          <c:spPr>
            <a:noFill/>
            <a:ln>
              <a:noFill/>
            </a:ln>
          </c:spPr>
          <c:invertIfNegative val="0"/>
          <c:dLbls>
            <c:spPr>
              <a:noFill/>
              <a:ln>
                <a:noFill/>
              </a:ln>
              <a:effectLst/>
            </c:spPr>
            <c:txPr>
              <a:bodyPr wrap="square" lIns="38100" tIns="19050" rIns="38100" bIns="19050" anchor="ctr">
                <a:spAutoFit/>
              </a:bodyPr>
              <a:lstStyle/>
              <a:p>
                <a:pPr>
                  <a:defRPr sz="1800" b="1">
                    <a:solidFill>
                      <a:schemeClr val="accent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Democrats</c:v>
                </c:pt>
                <c:pt idx="1">
                  <c:v>Independents</c:v>
                </c:pt>
                <c:pt idx="2">
                  <c:v>Republicans</c:v>
                </c:pt>
                <c:pt idx="4">
                  <c:v>Baltimore County</c:v>
                </c:pt>
                <c:pt idx="5">
                  <c:v>Baltimore City</c:v>
                </c:pt>
                <c:pt idx="6">
                  <c:v>Prince George's</c:v>
                </c:pt>
                <c:pt idx="7">
                  <c:v>Montgomery</c:v>
                </c:pt>
              </c:strCache>
            </c:strRef>
          </c:cat>
          <c:val>
            <c:numRef>
              <c:f>Sheet1!$D$2:$D$9</c:f>
              <c:numCache>
                <c:formatCode>0%</c:formatCode>
                <c:ptCount val="8"/>
                <c:pt idx="0">
                  <c:v>0.85</c:v>
                </c:pt>
                <c:pt idx="1">
                  <c:v>0.8</c:v>
                </c:pt>
                <c:pt idx="2">
                  <c:v>0.7</c:v>
                </c:pt>
                <c:pt idx="4">
                  <c:v>0.79</c:v>
                </c:pt>
                <c:pt idx="5">
                  <c:v>0.83</c:v>
                </c:pt>
                <c:pt idx="6">
                  <c:v>0.83</c:v>
                </c:pt>
                <c:pt idx="7">
                  <c:v>0.8</c:v>
                </c:pt>
              </c:numCache>
            </c:numRef>
          </c:val>
          <c:extLst>
            <c:ext xmlns:c16="http://schemas.microsoft.com/office/drawing/2014/chart" uri="{C3380CC4-5D6E-409C-BE32-E72D297353CC}">
              <c16:uniqueId val="{00000002-06B8-4EF2-A6B5-941649D2EC61}"/>
            </c:ext>
          </c:extLst>
        </c:ser>
        <c:dLbls>
          <c:dLblPos val="ctr"/>
          <c:showLegendKey val="0"/>
          <c:showVal val="1"/>
          <c:showCatName val="0"/>
          <c:showSerName val="0"/>
          <c:showPercent val="0"/>
          <c:showBubbleSize val="0"/>
        </c:dLbls>
        <c:gapWidth val="30"/>
        <c:overlap val="100"/>
        <c:axId val="337592784"/>
        <c:axId val="337593176"/>
      </c:barChart>
      <c:catAx>
        <c:axId val="337592784"/>
        <c:scaling>
          <c:orientation val="maxMin"/>
        </c:scaling>
        <c:delete val="0"/>
        <c:axPos val="l"/>
        <c:numFmt formatCode="General" sourceLinked="1"/>
        <c:majorTickMark val="none"/>
        <c:minorTickMark val="none"/>
        <c:tickLblPos val="nextTo"/>
        <c:spPr>
          <a:ln>
            <a:noFill/>
          </a:ln>
        </c:spPr>
        <c:txPr>
          <a:bodyPr/>
          <a:lstStyle/>
          <a:p>
            <a:pPr algn="r">
              <a:lnSpc>
                <a:spcPct val="100000"/>
              </a:lnSpc>
              <a:defRPr sz="1800"/>
            </a:pPr>
            <a:endParaRPr lang="en-US"/>
          </a:p>
        </c:txPr>
        <c:crossAx val="337593176"/>
        <c:crosses val="autoZero"/>
        <c:auto val="1"/>
        <c:lblAlgn val="ctr"/>
        <c:lblOffset val="5"/>
        <c:noMultiLvlLbl val="0"/>
      </c:catAx>
      <c:valAx>
        <c:axId val="337593176"/>
        <c:scaling>
          <c:orientation val="minMax"/>
          <c:max val="1"/>
          <c:min val="0"/>
        </c:scaling>
        <c:delete val="1"/>
        <c:axPos val="b"/>
        <c:numFmt formatCode="0%" sourceLinked="1"/>
        <c:majorTickMark val="out"/>
        <c:minorTickMark val="none"/>
        <c:tickLblPos val="nextTo"/>
        <c:crossAx val="337592784"/>
        <c:crosses val="max"/>
        <c:crossBetween val="between"/>
        <c:majorUnit val="0.2"/>
      </c:valAx>
    </c:plotArea>
    <c:legend>
      <c:legendPos val="t"/>
      <c:legendEntry>
        <c:idx val="2"/>
        <c:delete val="1"/>
      </c:legendEntry>
      <c:layout>
        <c:manualLayout>
          <c:xMode val="edge"/>
          <c:yMode val="edge"/>
          <c:x val="0.11981779967661391"/>
          <c:y val="2.1810508848903169E-2"/>
          <c:w val="0.83585655367308453"/>
          <c:h val="5.5541615233237918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ln>
              <a:solidFill>
                <a:schemeClr val="accent1"/>
              </a:solidFill>
            </a:ln>
          </c:spPr>
          <c:dPt>
            <c:idx val="0"/>
            <c:bubble3D val="0"/>
            <c:spPr>
              <a:solidFill>
                <a:schemeClr val="accent1"/>
              </a:solidFill>
              <a:ln w="19050">
                <a:solidFill>
                  <a:schemeClr val="accent1"/>
                </a:solidFill>
              </a:ln>
              <a:effectLst/>
            </c:spPr>
            <c:extLst>
              <c:ext xmlns:c16="http://schemas.microsoft.com/office/drawing/2014/chart" uri="{C3380CC4-5D6E-409C-BE32-E72D297353CC}">
                <c16:uniqueId val="{00000001-8998-42A3-AF95-F3CE431FFFD1}"/>
              </c:ext>
            </c:extLst>
          </c:dPt>
          <c:dPt>
            <c:idx val="1"/>
            <c:bubble3D val="0"/>
            <c:spPr>
              <a:noFill/>
              <a:ln w="19050">
                <a:solidFill>
                  <a:schemeClr val="accent1"/>
                </a:solidFill>
              </a:ln>
              <a:effectLst/>
            </c:spPr>
            <c:extLst>
              <c:ext xmlns:c16="http://schemas.microsoft.com/office/drawing/2014/chart" uri="{C3380CC4-5D6E-409C-BE32-E72D297353CC}">
                <c16:uniqueId val="{00000003-8998-42A3-AF95-F3CE431FFFD1}"/>
              </c:ext>
            </c:extLst>
          </c:dPt>
          <c:cat>
            <c:strRef>
              <c:f>Sheet1!$A$2:$A$3</c:f>
              <c:strCache>
                <c:ptCount val="1"/>
                <c:pt idx="0">
                  <c:v>Positive Movers</c:v>
                </c:pt>
              </c:strCache>
            </c:strRef>
          </c:cat>
          <c:val>
            <c:numRef>
              <c:f>Sheet1!$B$2:$B$3</c:f>
              <c:numCache>
                <c:formatCode>General</c:formatCode>
                <c:ptCount val="2"/>
                <c:pt idx="0">
                  <c:v>13</c:v>
                </c:pt>
                <c:pt idx="1">
                  <c:v>87</c:v>
                </c:pt>
              </c:numCache>
            </c:numRef>
          </c:val>
          <c:extLst>
            <c:ext xmlns:c16="http://schemas.microsoft.com/office/drawing/2014/chart" uri="{C3380CC4-5D6E-409C-BE32-E72D297353CC}">
              <c16:uniqueId val="{00000004-8998-42A3-AF95-F3CE431FFFD1}"/>
            </c:ext>
          </c:extLst>
        </c:ser>
        <c:dLbls>
          <c:showLegendKey val="0"/>
          <c:showVal val="0"/>
          <c:showCatName val="0"/>
          <c:showSerName val="0"/>
          <c:showPercent val="0"/>
          <c:showBubbleSize val="0"/>
          <c:showLeaderLines val="1"/>
        </c:dLbls>
        <c:firstSliceAng val="0"/>
        <c:holeSize val="58"/>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50416313599251"/>
          <c:y val="8.6435549064701939E-2"/>
          <c:w val="0.5677477015739586"/>
          <c:h val="0.85175024853310921"/>
        </c:manualLayout>
      </c:layout>
      <c:barChart>
        <c:barDir val="bar"/>
        <c:grouping val="percentStacked"/>
        <c:varyColors val="0"/>
        <c:ser>
          <c:idx val="0"/>
          <c:order val="0"/>
          <c:tx>
            <c:strRef>
              <c:f>Sheet1!$B$1</c:f>
              <c:strCache>
                <c:ptCount val="1"/>
                <c:pt idx="0">
                  <c:v>Ext. Impt.</c:v>
                </c:pt>
              </c:strCache>
            </c:strRef>
          </c:tx>
          <c:spPr>
            <a:solidFill>
              <a:schemeClr val="accent1"/>
            </a:solidFill>
            <a:ln>
              <a:noFill/>
            </a:ln>
          </c:spPr>
          <c:invertIfNegative val="0"/>
          <c:dLbls>
            <c:spPr>
              <a:noFill/>
              <a:ln>
                <a:noFill/>
              </a:ln>
              <a:effectLst/>
            </c:spPr>
            <c:txPr>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Protecting sources of 
drinking water</c:v>
                </c:pt>
                <c:pt idx="1">
                  <c:v>Protecting water quality in Chesapeake Bay</c:v>
                </c:pt>
                <c:pt idx="2">
                  <c:v>Protecting water quality in rivers and streams</c:v>
                </c:pt>
                <c:pt idx="3">
                  <c:v>^Preventing polluted runoff from contaminating local streams</c:v>
                </c:pt>
                <c:pt idx="4">
                  <c:v>Protecting fish and 
wildlife habitat</c:v>
                </c:pt>
                <c:pt idx="5">
                  <c:v>Repairing and maintaining 
state parks</c:v>
                </c:pt>
                <c:pt idx="6">
                  <c:v>Protecting beaches and shorelines</c:v>
                </c:pt>
              </c:strCache>
            </c:strRef>
          </c:cat>
          <c:val>
            <c:numRef>
              <c:f>Sheet1!$B$2:$B$8</c:f>
              <c:numCache>
                <c:formatCode>0%</c:formatCode>
                <c:ptCount val="7"/>
                <c:pt idx="0">
                  <c:v>0.66</c:v>
                </c:pt>
                <c:pt idx="1">
                  <c:v>0.53</c:v>
                </c:pt>
                <c:pt idx="2">
                  <c:v>0.59</c:v>
                </c:pt>
                <c:pt idx="3">
                  <c:v>0.54</c:v>
                </c:pt>
                <c:pt idx="4">
                  <c:v>0.42</c:v>
                </c:pt>
                <c:pt idx="5">
                  <c:v>0.28000000000000003</c:v>
                </c:pt>
                <c:pt idx="6">
                  <c:v>0.38</c:v>
                </c:pt>
              </c:numCache>
            </c:numRef>
          </c:val>
          <c:extLst>
            <c:ext xmlns:c16="http://schemas.microsoft.com/office/drawing/2014/chart" uri="{C3380CC4-5D6E-409C-BE32-E72D297353CC}">
              <c16:uniqueId val="{00000000-CF53-47B3-90F2-DB50A104168C}"/>
            </c:ext>
          </c:extLst>
        </c:ser>
        <c:ser>
          <c:idx val="1"/>
          <c:order val="1"/>
          <c:tx>
            <c:strRef>
              <c:f>Sheet1!$C$1</c:f>
              <c:strCache>
                <c:ptCount val="1"/>
                <c:pt idx="0">
                  <c:v>Very Impt.</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Protecting sources of 
drinking water</c:v>
                </c:pt>
                <c:pt idx="1">
                  <c:v>Protecting water quality in Chesapeake Bay</c:v>
                </c:pt>
                <c:pt idx="2">
                  <c:v>Protecting water quality in rivers and streams</c:v>
                </c:pt>
                <c:pt idx="3">
                  <c:v>^Preventing polluted runoff from contaminating local streams</c:v>
                </c:pt>
                <c:pt idx="4">
                  <c:v>Protecting fish and 
wildlife habitat</c:v>
                </c:pt>
                <c:pt idx="5">
                  <c:v>Repairing and maintaining 
state parks</c:v>
                </c:pt>
                <c:pt idx="6">
                  <c:v>Protecting beaches and shorelines</c:v>
                </c:pt>
              </c:strCache>
            </c:strRef>
          </c:cat>
          <c:val>
            <c:numRef>
              <c:f>Sheet1!$C$2:$C$8</c:f>
              <c:numCache>
                <c:formatCode>0%</c:formatCode>
                <c:ptCount val="7"/>
                <c:pt idx="0">
                  <c:v>0.27</c:v>
                </c:pt>
                <c:pt idx="1">
                  <c:v>0.37</c:v>
                </c:pt>
                <c:pt idx="2">
                  <c:v>0.3</c:v>
                </c:pt>
                <c:pt idx="3">
                  <c:v>0.35</c:v>
                </c:pt>
                <c:pt idx="4">
                  <c:v>0.44</c:v>
                </c:pt>
                <c:pt idx="5">
                  <c:v>0.56999999999999995</c:v>
                </c:pt>
                <c:pt idx="6">
                  <c:v>0.46</c:v>
                </c:pt>
              </c:numCache>
            </c:numRef>
          </c:val>
          <c:extLst>
            <c:ext xmlns:c16="http://schemas.microsoft.com/office/drawing/2014/chart" uri="{C3380CC4-5D6E-409C-BE32-E72D297353CC}">
              <c16:uniqueId val="{00000001-CF53-47B3-90F2-DB50A104168C}"/>
            </c:ext>
          </c:extLst>
        </c:ser>
        <c:ser>
          <c:idx val="2"/>
          <c:order val="2"/>
          <c:tx>
            <c:strRef>
              <c:f>Sheet1!$D$1</c:f>
              <c:strCache>
                <c:ptCount val="1"/>
                <c:pt idx="0">
                  <c:v>Smwt. Impt.</c:v>
                </c:pt>
              </c:strCache>
            </c:strRef>
          </c:tx>
          <c:spPr>
            <a:solidFill>
              <a:schemeClr val="bg2"/>
            </a:solidFill>
            <a:ln>
              <a:no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8127-4E82-A017-F347076CE749}"/>
                </c:ext>
              </c:extLst>
            </c:dLbl>
            <c:spPr>
              <a:noFill/>
              <a:ln>
                <a:noFill/>
              </a:ln>
              <a:effectLst/>
            </c:spPr>
            <c:txPr>
              <a:bodyPr wrap="square" lIns="38100" tIns="19050" rIns="38100" bIns="19050" anchor="ctr">
                <a:spAutoFit/>
              </a:bodyPr>
              <a:lstStyle/>
              <a:p>
                <a:pPr>
                  <a:defRPr sz="18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Protecting sources of 
drinking water</c:v>
                </c:pt>
                <c:pt idx="1">
                  <c:v>Protecting water quality in Chesapeake Bay</c:v>
                </c:pt>
                <c:pt idx="2">
                  <c:v>Protecting water quality in rivers and streams</c:v>
                </c:pt>
                <c:pt idx="3">
                  <c:v>^Preventing polluted runoff from contaminating local streams</c:v>
                </c:pt>
                <c:pt idx="4">
                  <c:v>Protecting fish and 
wildlife habitat</c:v>
                </c:pt>
                <c:pt idx="5">
                  <c:v>Repairing and maintaining 
state parks</c:v>
                </c:pt>
                <c:pt idx="6">
                  <c:v>Protecting beaches and shorelines</c:v>
                </c:pt>
              </c:strCache>
            </c:strRef>
          </c:cat>
          <c:val>
            <c:numRef>
              <c:f>Sheet1!$D$2:$D$8</c:f>
              <c:numCache>
                <c:formatCode>0%</c:formatCode>
                <c:ptCount val="7"/>
                <c:pt idx="0">
                  <c:v>0.04</c:v>
                </c:pt>
                <c:pt idx="1">
                  <c:v>0.09</c:v>
                </c:pt>
                <c:pt idx="2">
                  <c:v>0.09</c:v>
                </c:pt>
                <c:pt idx="3">
                  <c:v>0.08</c:v>
                </c:pt>
                <c:pt idx="4">
                  <c:v>0.11</c:v>
                </c:pt>
                <c:pt idx="5">
                  <c:v>0.14000000000000001</c:v>
                </c:pt>
                <c:pt idx="6">
                  <c:v>0.13</c:v>
                </c:pt>
              </c:numCache>
            </c:numRef>
          </c:val>
          <c:extLst>
            <c:ext xmlns:c16="http://schemas.microsoft.com/office/drawing/2014/chart" uri="{C3380CC4-5D6E-409C-BE32-E72D297353CC}">
              <c16:uniqueId val="{00000002-CF53-47B3-90F2-DB50A104168C}"/>
            </c:ext>
          </c:extLst>
        </c:ser>
        <c:ser>
          <c:idx val="3"/>
          <c:order val="3"/>
          <c:tx>
            <c:strRef>
              <c:f>Sheet1!$E$1</c:f>
              <c:strCache>
                <c:ptCount val="1"/>
                <c:pt idx="0">
                  <c:v>Not Too Impt.</c:v>
                </c:pt>
              </c:strCache>
            </c:strRef>
          </c:tx>
          <c:spPr>
            <a:solidFill>
              <a:schemeClr val="accent4"/>
            </a:solidFill>
            <a:ln>
              <a:noFill/>
            </a:ln>
          </c:spPr>
          <c:invertIfNegative val="0"/>
          <c:dLbls>
            <c:delete val="1"/>
          </c:dLbls>
          <c:cat>
            <c:strRef>
              <c:f>Sheet1!$A$2:$A$8</c:f>
              <c:strCache>
                <c:ptCount val="7"/>
                <c:pt idx="0">
                  <c:v>Protecting sources of 
drinking water</c:v>
                </c:pt>
                <c:pt idx="1">
                  <c:v>Protecting water quality in Chesapeake Bay</c:v>
                </c:pt>
                <c:pt idx="2">
                  <c:v>Protecting water quality in rivers and streams</c:v>
                </c:pt>
                <c:pt idx="3">
                  <c:v>^Preventing polluted runoff from contaminating local streams</c:v>
                </c:pt>
                <c:pt idx="4">
                  <c:v>Protecting fish and 
wildlife habitat</c:v>
                </c:pt>
                <c:pt idx="5">
                  <c:v>Repairing and maintaining 
state parks</c:v>
                </c:pt>
                <c:pt idx="6">
                  <c:v>Protecting beaches and shorelines</c:v>
                </c:pt>
              </c:strCache>
            </c:strRef>
          </c:cat>
          <c:val>
            <c:numRef>
              <c:f>Sheet1!$E$2:$E$8</c:f>
              <c:numCache>
                <c:formatCode>0%</c:formatCode>
                <c:ptCount val="7"/>
                <c:pt idx="0">
                  <c:v>0.02</c:v>
                </c:pt>
                <c:pt idx="1">
                  <c:v>0.01</c:v>
                </c:pt>
                <c:pt idx="2">
                  <c:v>0.02</c:v>
                </c:pt>
                <c:pt idx="3">
                  <c:v>0.02</c:v>
                </c:pt>
                <c:pt idx="4">
                  <c:v>0.02</c:v>
                </c:pt>
                <c:pt idx="5">
                  <c:v>0.01</c:v>
                </c:pt>
                <c:pt idx="6">
                  <c:v>0.02</c:v>
                </c:pt>
              </c:numCache>
            </c:numRef>
          </c:val>
          <c:extLst>
            <c:ext xmlns:c16="http://schemas.microsoft.com/office/drawing/2014/chart" uri="{C3380CC4-5D6E-409C-BE32-E72D297353CC}">
              <c16:uniqueId val="{0000000A-CF53-47B3-90F2-DB50A104168C}"/>
            </c:ext>
          </c:extLst>
        </c:ser>
        <c:ser>
          <c:idx val="4"/>
          <c:order val="4"/>
          <c:tx>
            <c:strRef>
              <c:f>Sheet1!$F$1</c:f>
              <c:strCache>
                <c:ptCount val="1"/>
                <c:pt idx="0">
                  <c:v>Don't Know</c:v>
                </c:pt>
              </c:strCache>
            </c:strRef>
          </c:tx>
          <c:spPr>
            <a:solidFill>
              <a:schemeClr val="accent6"/>
            </a:solidFill>
            <a:ln>
              <a:noFill/>
            </a:ln>
          </c:spPr>
          <c:invertIfNegative val="0"/>
          <c:dLbls>
            <c:delete val="1"/>
          </c:dLbls>
          <c:cat>
            <c:strRef>
              <c:f>Sheet1!$A$2:$A$8</c:f>
              <c:strCache>
                <c:ptCount val="7"/>
                <c:pt idx="0">
                  <c:v>Protecting sources of 
drinking water</c:v>
                </c:pt>
                <c:pt idx="1">
                  <c:v>Protecting water quality in Chesapeake Bay</c:v>
                </c:pt>
                <c:pt idx="2">
                  <c:v>Protecting water quality in rivers and streams</c:v>
                </c:pt>
                <c:pt idx="3">
                  <c:v>^Preventing polluted runoff from contaminating local streams</c:v>
                </c:pt>
                <c:pt idx="4">
                  <c:v>Protecting fish and 
wildlife habitat</c:v>
                </c:pt>
                <c:pt idx="5">
                  <c:v>Repairing and maintaining 
state parks</c:v>
                </c:pt>
                <c:pt idx="6">
                  <c:v>Protecting beaches and shorelines</c:v>
                </c:pt>
              </c:strCache>
            </c:strRef>
          </c:cat>
          <c:val>
            <c:numRef>
              <c:f>Sheet1!$F$2:$F$8</c:f>
              <c:numCache>
                <c:formatCode>0%</c:formatCode>
                <c:ptCount val="7"/>
                <c:pt idx="0">
                  <c:v>0</c:v>
                </c:pt>
                <c:pt idx="1">
                  <c:v>0</c:v>
                </c:pt>
                <c:pt idx="2">
                  <c:v>0</c:v>
                </c:pt>
                <c:pt idx="3">
                  <c:v>0.01</c:v>
                </c:pt>
                <c:pt idx="4">
                  <c:v>0</c:v>
                </c:pt>
                <c:pt idx="5">
                  <c:v>0</c:v>
                </c:pt>
                <c:pt idx="6">
                  <c:v>0.01</c:v>
                </c:pt>
              </c:numCache>
            </c:numRef>
          </c:val>
          <c:extLst>
            <c:ext xmlns:c16="http://schemas.microsoft.com/office/drawing/2014/chart" uri="{C3380CC4-5D6E-409C-BE32-E72D297353CC}">
              <c16:uniqueId val="{0000000C-CF53-47B3-90F2-DB50A104168C}"/>
            </c:ext>
          </c:extLst>
        </c:ser>
        <c:dLbls>
          <c:dLblPos val="ctr"/>
          <c:showLegendKey val="0"/>
          <c:showVal val="1"/>
          <c:showCatName val="0"/>
          <c:showSerName val="0"/>
          <c:showPercent val="0"/>
          <c:showBubbleSize val="0"/>
        </c:dLbls>
        <c:gapWidth val="48"/>
        <c:overlap val="100"/>
        <c:axId val="337592784"/>
        <c:axId val="337593176"/>
      </c:barChart>
      <c:catAx>
        <c:axId val="337592784"/>
        <c:scaling>
          <c:orientation val="maxMin"/>
        </c:scaling>
        <c:delete val="0"/>
        <c:axPos val="l"/>
        <c:numFmt formatCode="General" sourceLinked="1"/>
        <c:majorTickMark val="none"/>
        <c:minorTickMark val="none"/>
        <c:tickLblPos val="nextTo"/>
        <c:spPr>
          <a:ln>
            <a:noFill/>
          </a:ln>
        </c:spPr>
        <c:txPr>
          <a:bodyPr/>
          <a:lstStyle/>
          <a:p>
            <a:pPr algn="r">
              <a:lnSpc>
                <a:spcPts val="1600"/>
              </a:lnSpc>
              <a:defRPr sz="1800"/>
            </a:pPr>
            <a:endParaRPr lang="en-US"/>
          </a:p>
        </c:txPr>
        <c:crossAx val="337593176"/>
        <c:crosses val="autoZero"/>
        <c:auto val="1"/>
        <c:lblAlgn val="ctr"/>
        <c:lblOffset val="100"/>
        <c:noMultiLvlLbl val="0"/>
      </c:catAx>
      <c:valAx>
        <c:axId val="337593176"/>
        <c:scaling>
          <c:orientation val="minMax"/>
          <c:max val="1"/>
          <c:min val="0"/>
        </c:scaling>
        <c:delete val="1"/>
        <c:axPos val="b"/>
        <c:numFmt formatCode="0%" sourceLinked="1"/>
        <c:majorTickMark val="out"/>
        <c:minorTickMark val="none"/>
        <c:tickLblPos val="nextTo"/>
        <c:crossAx val="337592784"/>
        <c:crosses val="max"/>
        <c:crossBetween val="between"/>
        <c:majorUnit val="0.2"/>
      </c:valAx>
    </c:plotArea>
    <c:legend>
      <c:legendPos val="t"/>
      <c:layout>
        <c:manualLayout>
          <c:xMode val="edge"/>
          <c:yMode val="edge"/>
          <c:x val="0.20685210232370979"/>
          <c:y val="1.5120337647854877E-2"/>
          <c:w val="0.75726107309976298"/>
          <c:h val="5.7757110229642611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50416313599251"/>
          <c:y val="8.6435549064701939E-2"/>
          <c:w val="0.5677477015739586"/>
          <c:h val="0.85175024853310921"/>
        </c:manualLayout>
      </c:layout>
      <c:barChart>
        <c:barDir val="bar"/>
        <c:grouping val="percentStacked"/>
        <c:varyColors val="0"/>
        <c:ser>
          <c:idx val="0"/>
          <c:order val="0"/>
          <c:tx>
            <c:strRef>
              <c:f>Sheet1!$B$1</c:f>
              <c:strCache>
                <c:ptCount val="1"/>
                <c:pt idx="0">
                  <c:v>Ext. Impt.</c:v>
                </c:pt>
              </c:strCache>
            </c:strRef>
          </c:tx>
          <c:spPr>
            <a:solidFill>
              <a:schemeClr val="accent1"/>
            </a:solidFill>
            <a:ln>
              <a:noFill/>
            </a:ln>
          </c:spPr>
          <c:invertIfNegative val="0"/>
          <c:dLbls>
            <c:spPr>
              <a:noFill/>
              <a:ln>
                <a:noFill/>
              </a:ln>
              <a:effectLst/>
            </c:spPr>
            <c:txPr>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^Protecting forests</c:v>
                </c:pt>
                <c:pt idx="1">
                  <c:v>^Protecting agricultural land for locally grown food</c:v>
                </c:pt>
                <c:pt idx="2">
                  <c:v>^Preserving natural areas</c:v>
                </c:pt>
                <c:pt idx="3">
                  <c:v>Providing parks and natural areas that are accessible to communities of color</c:v>
                </c:pt>
                <c:pt idx="4">
                  <c:v>Preserving farmland</c:v>
                </c:pt>
                <c:pt idx="5">
                  <c:v>Protecting land along the Chesapeake Bay</c:v>
                </c:pt>
                <c:pt idx="6">
                  <c:v>Providing parks and natural areas that are accessible to 
low-income communities</c:v>
                </c:pt>
              </c:strCache>
            </c:strRef>
          </c:cat>
          <c:val>
            <c:numRef>
              <c:f>Sheet1!$B$2:$B$8</c:f>
              <c:numCache>
                <c:formatCode>0%</c:formatCode>
                <c:ptCount val="7"/>
                <c:pt idx="0">
                  <c:v>0.44</c:v>
                </c:pt>
                <c:pt idx="1">
                  <c:v>0.38</c:v>
                </c:pt>
                <c:pt idx="2">
                  <c:v>0.37</c:v>
                </c:pt>
                <c:pt idx="3">
                  <c:v>0.34</c:v>
                </c:pt>
                <c:pt idx="4">
                  <c:v>0.33</c:v>
                </c:pt>
                <c:pt idx="5">
                  <c:v>0.34</c:v>
                </c:pt>
                <c:pt idx="6">
                  <c:v>0.32</c:v>
                </c:pt>
              </c:numCache>
            </c:numRef>
          </c:val>
          <c:extLst>
            <c:ext xmlns:c16="http://schemas.microsoft.com/office/drawing/2014/chart" uri="{C3380CC4-5D6E-409C-BE32-E72D297353CC}">
              <c16:uniqueId val="{00000000-CF53-47B3-90F2-DB50A104168C}"/>
            </c:ext>
          </c:extLst>
        </c:ser>
        <c:ser>
          <c:idx val="1"/>
          <c:order val="1"/>
          <c:tx>
            <c:strRef>
              <c:f>Sheet1!$C$1</c:f>
              <c:strCache>
                <c:ptCount val="1"/>
                <c:pt idx="0">
                  <c:v>Very Impt.</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^Protecting forests</c:v>
                </c:pt>
                <c:pt idx="1">
                  <c:v>^Protecting agricultural land for locally grown food</c:v>
                </c:pt>
                <c:pt idx="2">
                  <c:v>^Preserving natural areas</c:v>
                </c:pt>
                <c:pt idx="3">
                  <c:v>Providing parks and natural areas that are accessible to communities of color</c:v>
                </c:pt>
                <c:pt idx="4">
                  <c:v>Preserving farmland</c:v>
                </c:pt>
                <c:pt idx="5">
                  <c:v>Protecting land along the Chesapeake Bay</c:v>
                </c:pt>
                <c:pt idx="6">
                  <c:v>Providing parks and natural areas that are accessible to 
low-income communities</c:v>
                </c:pt>
              </c:strCache>
            </c:strRef>
          </c:cat>
          <c:val>
            <c:numRef>
              <c:f>Sheet1!$C$2:$C$8</c:f>
              <c:numCache>
                <c:formatCode>0%</c:formatCode>
                <c:ptCount val="7"/>
                <c:pt idx="0">
                  <c:v>0.37</c:v>
                </c:pt>
                <c:pt idx="1">
                  <c:v>0.41</c:v>
                </c:pt>
                <c:pt idx="2">
                  <c:v>0.39</c:v>
                </c:pt>
                <c:pt idx="3">
                  <c:v>0.41</c:v>
                </c:pt>
                <c:pt idx="4">
                  <c:v>0.4</c:v>
                </c:pt>
                <c:pt idx="5">
                  <c:v>0.37</c:v>
                </c:pt>
                <c:pt idx="6">
                  <c:v>0.33</c:v>
                </c:pt>
              </c:numCache>
            </c:numRef>
          </c:val>
          <c:extLst>
            <c:ext xmlns:c16="http://schemas.microsoft.com/office/drawing/2014/chart" uri="{C3380CC4-5D6E-409C-BE32-E72D297353CC}">
              <c16:uniqueId val="{00000001-CF53-47B3-90F2-DB50A104168C}"/>
            </c:ext>
          </c:extLst>
        </c:ser>
        <c:ser>
          <c:idx val="2"/>
          <c:order val="2"/>
          <c:tx>
            <c:strRef>
              <c:f>Sheet1!$D$1</c:f>
              <c:strCache>
                <c:ptCount val="1"/>
                <c:pt idx="0">
                  <c:v>Smwt. Impt.</c:v>
                </c:pt>
              </c:strCache>
            </c:strRef>
          </c:tx>
          <c:spPr>
            <a:solidFill>
              <a:schemeClr val="bg2"/>
            </a:solidFill>
            <a:ln>
              <a:no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127-4E82-A017-F347076CE749}"/>
                </c:ext>
              </c:extLst>
            </c:dLbl>
            <c:spPr>
              <a:noFill/>
              <a:ln>
                <a:noFill/>
              </a:ln>
              <a:effectLst/>
            </c:spPr>
            <c:txPr>
              <a:bodyPr wrap="square" lIns="38100" tIns="19050" rIns="38100" bIns="19050" anchor="ctr">
                <a:spAutoFit/>
              </a:bodyPr>
              <a:lstStyle/>
              <a:p>
                <a:pPr>
                  <a:defRPr sz="18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^Protecting forests</c:v>
                </c:pt>
                <c:pt idx="1">
                  <c:v>^Protecting agricultural land for locally grown food</c:v>
                </c:pt>
                <c:pt idx="2">
                  <c:v>^Preserving natural areas</c:v>
                </c:pt>
                <c:pt idx="3">
                  <c:v>Providing parks and natural areas that are accessible to communities of color</c:v>
                </c:pt>
                <c:pt idx="4">
                  <c:v>Preserving farmland</c:v>
                </c:pt>
                <c:pt idx="5">
                  <c:v>Protecting land along the Chesapeake Bay</c:v>
                </c:pt>
                <c:pt idx="6">
                  <c:v>Providing parks and natural areas that are accessible to 
low-income communities</c:v>
                </c:pt>
              </c:strCache>
            </c:strRef>
          </c:cat>
          <c:val>
            <c:numRef>
              <c:f>Sheet1!$D$2:$D$8</c:f>
              <c:numCache>
                <c:formatCode>0%</c:formatCode>
                <c:ptCount val="7"/>
                <c:pt idx="0">
                  <c:v>0.16</c:v>
                </c:pt>
                <c:pt idx="1">
                  <c:v>0.16</c:v>
                </c:pt>
                <c:pt idx="2">
                  <c:v>0.2</c:v>
                </c:pt>
                <c:pt idx="3">
                  <c:v>0.13</c:v>
                </c:pt>
                <c:pt idx="4">
                  <c:v>0.23</c:v>
                </c:pt>
                <c:pt idx="5">
                  <c:v>0.21</c:v>
                </c:pt>
                <c:pt idx="6">
                  <c:v>0.25</c:v>
                </c:pt>
              </c:numCache>
            </c:numRef>
          </c:val>
          <c:extLst>
            <c:ext xmlns:c16="http://schemas.microsoft.com/office/drawing/2014/chart" uri="{C3380CC4-5D6E-409C-BE32-E72D297353CC}">
              <c16:uniqueId val="{00000002-CF53-47B3-90F2-DB50A104168C}"/>
            </c:ext>
          </c:extLst>
        </c:ser>
        <c:ser>
          <c:idx val="3"/>
          <c:order val="3"/>
          <c:tx>
            <c:strRef>
              <c:f>Sheet1!$E$1</c:f>
              <c:strCache>
                <c:ptCount val="1"/>
                <c:pt idx="0">
                  <c:v>Not Too Impt.</c:v>
                </c:pt>
              </c:strCache>
            </c:strRef>
          </c:tx>
          <c:spPr>
            <a:solidFill>
              <a:schemeClr val="accent4"/>
            </a:solidFill>
            <a:ln>
              <a:no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42E8-46CC-BDF7-406BE5D8FCA8}"/>
                </c:ext>
              </c:extLst>
            </c:dLbl>
            <c:dLbl>
              <c:idx val="1"/>
              <c:delete val="1"/>
              <c:extLst>
                <c:ext xmlns:c15="http://schemas.microsoft.com/office/drawing/2012/chart" uri="{CE6537A1-D6FC-4f65-9D91-7224C49458BB}"/>
                <c:ext xmlns:c16="http://schemas.microsoft.com/office/drawing/2014/chart" uri="{C3380CC4-5D6E-409C-BE32-E72D297353CC}">
                  <c16:uniqueId val="{00000002-42E8-46CC-BDF7-406BE5D8FCA8}"/>
                </c:ext>
              </c:extLst>
            </c:dLbl>
            <c:dLbl>
              <c:idx val="2"/>
              <c:delete val="1"/>
              <c:extLst>
                <c:ext xmlns:c15="http://schemas.microsoft.com/office/drawing/2012/chart" uri="{CE6537A1-D6FC-4f65-9D91-7224C49458BB}"/>
                <c:ext xmlns:c16="http://schemas.microsoft.com/office/drawing/2014/chart" uri="{C3380CC4-5D6E-409C-BE32-E72D297353CC}">
                  <c16:uniqueId val="{00000001-42E8-46CC-BDF7-406BE5D8FCA8}"/>
                </c:ext>
              </c:extLst>
            </c:dLbl>
            <c:dLbl>
              <c:idx val="4"/>
              <c:delete val="1"/>
              <c:extLst>
                <c:ext xmlns:c15="http://schemas.microsoft.com/office/drawing/2012/chart" uri="{CE6537A1-D6FC-4f65-9D91-7224C49458BB}"/>
                <c:ext xmlns:c16="http://schemas.microsoft.com/office/drawing/2014/chart" uri="{C3380CC4-5D6E-409C-BE32-E72D297353CC}">
                  <c16:uniqueId val="{00000004-42E8-46CC-BDF7-406BE5D8FCA8}"/>
                </c:ext>
              </c:extLst>
            </c:dLbl>
            <c:dLbl>
              <c:idx val="5"/>
              <c:spPr>
                <a:noFill/>
                <a:ln>
                  <a:noFill/>
                </a:ln>
                <a:effectLst/>
              </c:spPr>
              <c:txPr>
                <a:bodyPr wrap="square" lIns="38100" tIns="19050" rIns="38100" bIns="19050" anchor="ctr">
                  <a:spAutoFit/>
                </a:bodyPr>
                <a:lstStyle/>
                <a:p>
                  <a:pPr>
                    <a:defRPr sz="1600">
                      <a:solidFill>
                        <a:schemeClr val="bg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42E8-46CC-BDF7-406BE5D8FCA8}"/>
                </c:ext>
              </c:extLst>
            </c:dLbl>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^Protecting forests</c:v>
                </c:pt>
                <c:pt idx="1">
                  <c:v>^Protecting agricultural land for locally grown food</c:v>
                </c:pt>
                <c:pt idx="2">
                  <c:v>^Preserving natural areas</c:v>
                </c:pt>
                <c:pt idx="3">
                  <c:v>Providing parks and natural areas that are accessible to communities of color</c:v>
                </c:pt>
                <c:pt idx="4">
                  <c:v>Preserving farmland</c:v>
                </c:pt>
                <c:pt idx="5">
                  <c:v>Protecting land along the Chesapeake Bay</c:v>
                </c:pt>
                <c:pt idx="6">
                  <c:v>Providing parks and natural areas that are accessible to 
low-income communities</c:v>
                </c:pt>
              </c:strCache>
            </c:strRef>
          </c:cat>
          <c:val>
            <c:numRef>
              <c:f>Sheet1!$E$2:$E$8</c:f>
              <c:numCache>
                <c:formatCode>0%</c:formatCode>
                <c:ptCount val="7"/>
                <c:pt idx="0">
                  <c:v>0.03</c:v>
                </c:pt>
                <c:pt idx="1">
                  <c:v>0.04</c:v>
                </c:pt>
                <c:pt idx="2">
                  <c:v>0.03</c:v>
                </c:pt>
                <c:pt idx="3">
                  <c:v>0.09</c:v>
                </c:pt>
                <c:pt idx="4">
                  <c:v>0.04</c:v>
                </c:pt>
                <c:pt idx="5">
                  <c:v>0.06</c:v>
                </c:pt>
                <c:pt idx="6">
                  <c:v>0.09</c:v>
                </c:pt>
              </c:numCache>
            </c:numRef>
          </c:val>
          <c:extLst>
            <c:ext xmlns:c16="http://schemas.microsoft.com/office/drawing/2014/chart" uri="{C3380CC4-5D6E-409C-BE32-E72D297353CC}">
              <c16:uniqueId val="{0000000A-CF53-47B3-90F2-DB50A104168C}"/>
            </c:ext>
          </c:extLst>
        </c:ser>
        <c:ser>
          <c:idx val="4"/>
          <c:order val="4"/>
          <c:tx>
            <c:strRef>
              <c:f>Sheet1!$F$1</c:f>
              <c:strCache>
                <c:ptCount val="1"/>
                <c:pt idx="0">
                  <c:v>Don't Know</c:v>
                </c:pt>
              </c:strCache>
            </c:strRef>
          </c:tx>
          <c:spPr>
            <a:solidFill>
              <a:schemeClr val="accent6"/>
            </a:solidFill>
            <a:ln>
              <a:noFill/>
            </a:ln>
          </c:spPr>
          <c:invertIfNegative val="0"/>
          <c:dLbls>
            <c:delete val="1"/>
          </c:dLbls>
          <c:cat>
            <c:strRef>
              <c:f>Sheet1!$A$2:$A$8</c:f>
              <c:strCache>
                <c:ptCount val="7"/>
                <c:pt idx="0">
                  <c:v>^Protecting forests</c:v>
                </c:pt>
                <c:pt idx="1">
                  <c:v>^Protecting agricultural land for locally grown food</c:v>
                </c:pt>
                <c:pt idx="2">
                  <c:v>^Preserving natural areas</c:v>
                </c:pt>
                <c:pt idx="3">
                  <c:v>Providing parks and natural areas that are accessible to communities of color</c:v>
                </c:pt>
                <c:pt idx="4">
                  <c:v>Preserving farmland</c:v>
                </c:pt>
                <c:pt idx="5">
                  <c:v>Protecting land along the Chesapeake Bay</c:v>
                </c:pt>
                <c:pt idx="6">
                  <c:v>Providing parks and natural areas that are accessible to 
low-income communities</c:v>
                </c:pt>
              </c:strCache>
            </c:strRef>
          </c:cat>
          <c:val>
            <c:numRef>
              <c:f>Sheet1!$F$2:$F$8</c:f>
              <c:numCache>
                <c:formatCode>0%</c:formatCode>
                <c:ptCount val="7"/>
                <c:pt idx="0">
                  <c:v>0</c:v>
                </c:pt>
                <c:pt idx="1">
                  <c:v>0.01</c:v>
                </c:pt>
                <c:pt idx="2">
                  <c:v>0.01</c:v>
                </c:pt>
                <c:pt idx="3">
                  <c:v>0.03</c:v>
                </c:pt>
                <c:pt idx="4">
                  <c:v>0.01</c:v>
                </c:pt>
                <c:pt idx="5">
                  <c:v>0.01</c:v>
                </c:pt>
                <c:pt idx="6">
                  <c:v>0</c:v>
                </c:pt>
              </c:numCache>
            </c:numRef>
          </c:val>
          <c:extLst>
            <c:ext xmlns:c16="http://schemas.microsoft.com/office/drawing/2014/chart" uri="{C3380CC4-5D6E-409C-BE32-E72D297353CC}">
              <c16:uniqueId val="{0000000C-CF53-47B3-90F2-DB50A104168C}"/>
            </c:ext>
          </c:extLst>
        </c:ser>
        <c:dLbls>
          <c:dLblPos val="ctr"/>
          <c:showLegendKey val="0"/>
          <c:showVal val="1"/>
          <c:showCatName val="0"/>
          <c:showSerName val="0"/>
          <c:showPercent val="0"/>
          <c:showBubbleSize val="0"/>
        </c:dLbls>
        <c:gapWidth val="48"/>
        <c:overlap val="100"/>
        <c:axId val="337592784"/>
        <c:axId val="337593176"/>
      </c:barChart>
      <c:catAx>
        <c:axId val="337592784"/>
        <c:scaling>
          <c:orientation val="maxMin"/>
        </c:scaling>
        <c:delete val="0"/>
        <c:axPos val="l"/>
        <c:numFmt formatCode="General" sourceLinked="1"/>
        <c:majorTickMark val="none"/>
        <c:minorTickMark val="none"/>
        <c:tickLblPos val="nextTo"/>
        <c:spPr>
          <a:ln>
            <a:noFill/>
          </a:ln>
        </c:spPr>
        <c:txPr>
          <a:bodyPr/>
          <a:lstStyle/>
          <a:p>
            <a:pPr algn="r">
              <a:lnSpc>
                <a:spcPts val="1600"/>
              </a:lnSpc>
              <a:defRPr sz="1800"/>
            </a:pPr>
            <a:endParaRPr lang="en-US"/>
          </a:p>
        </c:txPr>
        <c:crossAx val="337593176"/>
        <c:crosses val="autoZero"/>
        <c:auto val="1"/>
        <c:lblAlgn val="ctr"/>
        <c:lblOffset val="100"/>
        <c:noMultiLvlLbl val="0"/>
      </c:catAx>
      <c:valAx>
        <c:axId val="337593176"/>
        <c:scaling>
          <c:orientation val="minMax"/>
          <c:max val="1"/>
          <c:min val="0"/>
        </c:scaling>
        <c:delete val="1"/>
        <c:axPos val="b"/>
        <c:numFmt formatCode="0%" sourceLinked="1"/>
        <c:majorTickMark val="out"/>
        <c:minorTickMark val="none"/>
        <c:tickLblPos val="nextTo"/>
        <c:crossAx val="337592784"/>
        <c:crosses val="max"/>
        <c:crossBetween val="between"/>
        <c:majorUnit val="0.2"/>
      </c:valAx>
    </c:plotArea>
    <c:legend>
      <c:legendPos val="t"/>
      <c:layout>
        <c:manualLayout>
          <c:xMode val="edge"/>
          <c:yMode val="edge"/>
          <c:x val="0.20685210232370979"/>
          <c:y val="1.5120337647854877E-2"/>
          <c:w val="0.75726107309976298"/>
          <c:h val="5.7757110229642611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183657225264599"/>
          <c:y val="7.6779152585254987E-2"/>
          <c:w val="0.54288000700994854"/>
          <c:h val="0.87347705481528681"/>
        </c:manualLayout>
      </c:layout>
      <c:barChart>
        <c:barDir val="bar"/>
        <c:grouping val="percentStacked"/>
        <c:varyColors val="0"/>
        <c:ser>
          <c:idx val="0"/>
          <c:order val="0"/>
          <c:tx>
            <c:strRef>
              <c:f>Sheet1!$B$1</c:f>
              <c:strCache>
                <c:ptCount val="1"/>
                <c:pt idx="0">
                  <c:v>Ext. Impt.</c:v>
                </c:pt>
              </c:strCache>
            </c:strRef>
          </c:tx>
          <c:spPr>
            <a:solidFill>
              <a:schemeClr val="accent1"/>
            </a:solidFill>
            <a:ln>
              <a:noFill/>
            </a:ln>
          </c:spPr>
          <c:invertIfNegative val="0"/>
          <c:dLbls>
            <c:spPr>
              <a:noFill/>
              <a:ln>
                <a:noFill/>
              </a:ln>
              <a:effectLst/>
            </c:spPr>
            <c:txPr>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Protecting land near urban areas so city residents have access to nature</c:v>
                </c:pt>
                <c:pt idx="1">
                  <c:v>Repairing and maintaining neighborhood parks</c:v>
                </c:pt>
                <c:pt idx="2">
                  <c:v>Providing facilities for youth sports like Little League and soccer</c:v>
                </c:pt>
                <c:pt idx="3">
                  <c:v>^Protecting cultural and historic sites and battlefields</c:v>
                </c:pt>
                <c:pt idx="4">
                  <c:v>Creating new neighborhood parks</c:v>
                </c:pt>
                <c:pt idx="5">
                  <c:v>^Ensuring that Marylanders have a safe park within walking distance</c:v>
                </c:pt>
                <c:pt idx="6">
                  <c:v>Creating new state parks</c:v>
                </c:pt>
                <c:pt idx="7">
                  <c:v>Providing opportunities for hunting and fishing</c:v>
                </c:pt>
              </c:strCache>
            </c:strRef>
          </c:cat>
          <c:val>
            <c:numRef>
              <c:f>Sheet1!$B$2:$B$9</c:f>
              <c:numCache>
                <c:formatCode>0%</c:formatCode>
                <c:ptCount val="8"/>
                <c:pt idx="0">
                  <c:v>0.24</c:v>
                </c:pt>
                <c:pt idx="1">
                  <c:v>0.26</c:v>
                </c:pt>
                <c:pt idx="2">
                  <c:v>0.23</c:v>
                </c:pt>
                <c:pt idx="3">
                  <c:v>0.28000000000000003</c:v>
                </c:pt>
                <c:pt idx="4">
                  <c:v>0.15</c:v>
                </c:pt>
                <c:pt idx="5">
                  <c:v>0.2</c:v>
                </c:pt>
                <c:pt idx="6">
                  <c:v>0.14000000000000001</c:v>
                </c:pt>
                <c:pt idx="7">
                  <c:v>0.14000000000000001</c:v>
                </c:pt>
              </c:numCache>
            </c:numRef>
          </c:val>
          <c:extLst>
            <c:ext xmlns:c16="http://schemas.microsoft.com/office/drawing/2014/chart" uri="{C3380CC4-5D6E-409C-BE32-E72D297353CC}">
              <c16:uniqueId val="{00000000-CF53-47B3-90F2-DB50A104168C}"/>
            </c:ext>
          </c:extLst>
        </c:ser>
        <c:ser>
          <c:idx val="1"/>
          <c:order val="1"/>
          <c:tx>
            <c:strRef>
              <c:f>Sheet1!$C$1</c:f>
              <c:strCache>
                <c:ptCount val="1"/>
                <c:pt idx="0">
                  <c:v>Very Impt.</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Protecting land near urban areas so city residents have access to nature</c:v>
                </c:pt>
                <c:pt idx="1">
                  <c:v>Repairing and maintaining neighborhood parks</c:v>
                </c:pt>
                <c:pt idx="2">
                  <c:v>Providing facilities for youth sports like Little League and soccer</c:v>
                </c:pt>
                <c:pt idx="3">
                  <c:v>^Protecting cultural and historic sites and battlefields</c:v>
                </c:pt>
                <c:pt idx="4">
                  <c:v>Creating new neighborhood parks</c:v>
                </c:pt>
                <c:pt idx="5">
                  <c:v>^Ensuring that Marylanders have a safe park within walking distance</c:v>
                </c:pt>
                <c:pt idx="6">
                  <c:v>Creating new state parks</c:v>
                </c:pt>
                <c:pt idx="7">
                  <c:v>Providing opportunities for hunting and fishing</c:v>
                </c:pt>
              </c:strCache>
            </c:strRef>
          </c:cat>
          <c:val>
            <c:numRef>
              <c:f>Sheet1!$C$2:$C$9</c:f>
              <c:numCache>
                <c:formatCode>0%</c:formatCode>
                <c:ptCount val="8"/>
                <c:pt idx="0">
                  <c:v>0.41</c:v>
                </c:pt>
                <c:pt idx="1">
                  <c:v>0.39</c:v>
                </c:pt>
                <c:pt idx="2">
                  <c:v>0.37</c:v>
                </c:pt>
                <c:pt idx="3">
                  <c:v>0.31</c:v>
                </c:pt>
                <c:pt idx="4">
                  <c:v>0.36</c:v>
                </c:pt>
                <c:pt idx="5">
                  <c:v>0.28000000000000003</c:v>
                </c:pt>
                <c:pt idx="6">
                  <c:v>0.19</c:v>
                </c:pt>
                <c:pt idx="7">
                  <c:v>0.18</c:v>
                </c:pt>
              </c:numCache>
            </c:numRef>
          </c:val>
          <c:extLst>
            <c:ext xmlns:c16="http://schemas.microsoft.com/office/drawing/2014/chart" uri="{C3380CC4-5D6E-409C-BE32-E72D297353CC}">
              <c16:uniqueId val="{00000001-CF53-47B3-90F2-DB50A104168C}"/>
            </c:ext>
          </c:extLst>
        </c:ser>
        <c:ser>
          <c:idx val="2"/>
          <c:order val="2"/>
          <c:tx>
            <c:strRef>
              <c:f>Sheet1!$D$1</c:f>
              <c:strCache>
                <c:ptCount val="1"/>
                <c:pt idx="0">
                  <c:v>Smwt. Impt.</c:v>
                </c:pt>
              </c:strCache>
            </c:strRef>
          </c:tx>
          <c:spPr>
            <a:solidFill>
              <a:schemeClr val="bg2"/>
            </a:solidFill>
            <a:ln>
              <a:no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127-4E82-A017-F347076CE749}"/>
                </c:ext>
              </c:extLst>
            </c:dLbl>
            <c:spPr>
              <a:noFill/>
              <a:ln>
                <a:noFill/>
              </a:ln>
              <a:effectLst/>
            </c:spPr>
            <c:txPr>
              <a:bodyPr wrap="square" lIns="38100" tIns="19050" rIns="38100" bIns="19050" anchor="ctr">
                <a:spAutoFit/>
              </a:bodyPr>
              <a:lstStyle/>
              <a:p>
                <a:pPr>
                  <a:defRPr sz="18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Protecting land near urban areas so city residents have access to nature</c:v>
                </c:pt>
                <c:pt idx="1">
                  <c:v>Repairing and maintaining neighborhood parks</c:v>
                </c:pt>
                <c:pt idx="2">
                  <c:v>Providing facilities for youth sports like Little League and soccer</c:v>
                </c:pt>
                <c:pt idx="3">
                  <c:v>^Protecting cultural and historic sites and battlefields</c:v>
                </c:pt>
                <c:pt idx="4">
                  <c:v>Creating new neighborhood parks</c:v>
                </c:pt>
                <c:pt idx="5">
                  <c:v>^Ensuring that Marylanders have a safe park within walking distance</c:v>
                </c:pt>
                <c:pt idx="6">
                  <c:v>Creating new state parks</c:v>
                </c:pt>
                <c:pt idx="7">
                  <c:v>Providing opportunities for hunting and fishing</c:v>
                </c:pt>
              </c:strCache>
            </c:strRef>
          </c:cat>
          <c:val>
            <c:numRef>
              <c:f>Sheet1!$D$2:$D$9</c:f>
              <c:numCache>
                <c:formatCode>0%</c:formatCode>
                <c:ptCount val="8"/>
                <c:pt idx="0">
                  <c:v>0.24</c:v>
                </c:pt>
                <c:pt idx="1">
                  <c:v>0.31</c:v>
                </c:pt>
                <c:pt idx="2">
                  <c:v>0.36</c:v>
                </c:pt>
                <c:pt idx="3">
                  <c:v>0.32</c:v>
                </c:pt>
                <c:pt idx="4">
                  <c:v>0.39</c:v>
                </c:pt>
                <c:pt idx="5">
                  <c:v>0.35</c:v>
                </c:pt>
                <c:pt idx="6">
                  <c:v>0.45</c:v>
                </c:pt>
                <c:pt idx="7">
                  <c:v>0.4</c:v>
                </c:pt>
              </c:numCache>
            </c:numRef>
          </c:val>
          <c:extLst>
            <c:ext xmlns:c16="http://schemas.microsoft.com/office/drawing/2014/chart" uri="{C3380CC4-5D6E-409C-BE32-E72D297353CC}">
              <c16:uniqueId val="{00000002-CF53-47B3-90F2-DB50A104168C}"/>
            </c:ext>
          </c:extLst>
        </c:ser>
        <c:ser>
          <c:idx val="3"/>
          <c:order val="3"/>
          <c:tx>
            <c:strRef>
              <c:f>Sheet1!$E$1</c:f>
              <c:strCache>
                <c:ptCount val="1"/>
                <c:pt idx="0">
                  <c:v>Not Too Impt.</c:v>
                </c:pt>
              </c:strCache>
            </c:strRef>
          </c:tx>
          <c:spPr>
            <a:solidFill>
              <a:schemeClr val="accent4"/>
            </a:solidFill>
            <a:ln>
              <a:noFill/>
            </a:ln>
          </c:spPr>
          <c:invertIfNegative val="0"/>
          <c:dLbls>
            <c:dLbl>
              <c:idx val="1"/>
              <c:spPr>
                <a:noFill/>
                <a:ln>
                  <a:noFill/>
                </a:ln>
                <a:effectLst/>
              </c:spPr>
              <c:txPr>
                <a:bodyPr wrap="square" lIns="38100" tIns="19050" rIns="38100" bIns="19050" anchor="ctr">
                  <a:spAutoFit/>
                </a:bodyPr>
                <a:lstStyle/>
                <a:p>
                  <a:pPr>
                    <a:defRPr sz="1400">
                      <a:solidFill>
                        <a:schemeClr val="bg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2-42E8-46CC-BDF7-406BE5D8FCA8}"/>
                </c:ext>
              </c:extLst>
            </c:dLbl>
            <c:dLbl>
              <c:idx val="2"/>
              <c:delete val="1"/>
              <c:extLst>
                <c:ext xmlns:c15="http://schemas.microsoft.com/office/drawing/2012/chart" uri="{CE6537A1-D6FC-4f65-9D91-7224C49458BB}"/>
                <c:ext xmlns:c16="http://schemas.microsoft.com/office/drawing/2014/chart" uri="{C3380CC4-5D6E-409C-BE32-E72D297353CC}">
                  <c16:uniqueId val="{00000001-42E8-46CC-BDF7-406BE5D8FCA8}"/>
                </c:ext>
              </c:extLst>
            </c:dLbl>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Protecting land near urban areas so city residents have access to nature</c:v>
                </c:pt>
                <c:pt idx="1">
                  <c:v>Repairing and maintaining neighborhood parks</c:v>
                </c:pt>
                <c:pt idx="2">
                  <c:v>Providing facilities for youth sports like Little League and soccer</c:v>
                </c:pt>
                <c:pt idx="3">
                  <c:v>^Protecting cultural and historic sites and battlefields</c:v>
                </c:pt>
                <c:pt idx="4">
                  <c:v>Creating new neighborhood parks</c:v>
                </c:pt>
                <c:pt idx="5">
                  <c:v>^Ensuring that Marylanders have a safe park within walking distance</c:v>
                </c:pt>
                <c:pt idx="6">
                  <c:v>Creating new state parks</c:v>
                </c:pt>
                <c:pt idx="7">
                  <c:v>Providing opportunities for hunting and fishing</c:v>
                </c:pt>
              </c:strCache>
            </c:strRef>
          </c:cat>
          <c:val>
            <c:numRef>
              <c:f>Sheet1!$E$2:$E$9</c:f>
              <c:numCache>
                <c:formatCode>0%</c:formatCode>
                <c:ptCount val="8"/>
                <c:pt idx="0">
                  <c:v>0.09</c:v>
                </c:pt>
                <c:pt idx="1">
                  <c:v>0.05</c:v>
                </c:pt>
                <c:pt idx="2">
                  <c:v>0.03</c:v>
                </c:pt>
                <c:pt idx="3">
                  <c:v>7.0000000000000007E-2</c:v>
                </c:pt>
                <c:pt idx="4">
                  <c:v>0.09</c:v>
                </c:pt>
                <c:pt idx="5">
                  <c:v>0.16</c:v>
                </c:pt>
                <c:pt idx="6">
                  <c:v>0.21</c:v>
                </c:pt>
                <c:pt idx="7">
                  <c:v>0.28000000000000003</c:v>
                </c:pt>
              </c:numCache>
            </c:numRef>
          </c:val>
          <c:extLst>
            <c:ext xmlns:c16="http://schemas.microsoft.com/office/drawing/2014/chart" uri="{C3380CC4-5D6E-409C-BE32-E72D297353CC}">
              <c16:uniqueId val="{0000000A-CF53-47B3-90F2-DB50A104168C}"/>
            </c:ext>
          </c:extLst>
        </c:ser>
        <c:ser>
          <c:idx val="4"/>
          <c:order val="4"/>
          <c:tx>
            <c:strRef>
              <c:f>Sheet1!$F$1</c:f>
              <c:strCache>
                <c:ptCount val="1"/>
                <c:pt idx="0">
                  <c:v>Don't Know</c:v>
                </c:pt>
              </c:strCache>
            </c:strRef>
          </c:tx>
          <c:spPr>
            <a:solidFill>
              <a:schemeClr val="accent6"/>
            </a:solidFill>
            <a:ln>
              <a:noFill/>
            </a:ln>
          </c:spPr>
          <c:invertIfNegative val="0"/>
          <c:dLbls>
            <c:delete val="1"/>
          </c:dLbls>
          <c:cat>
            <c:strRef>
              <c:f>Sheet1!$A$2:$A$9</c:f>
              <c:strCache>
                <c:ptCount val="8"/>
                <c:pt idx="0">
                  <c:v>Protecting land near urban areas so city residents have access to nature</c:v>
                </c:pt>
                <c:pt idx="1">
                  <c:v>Repairing and maintaining neighborhood parks</c:v>
                </c:pt>
                <c:pt idx="2">
                  <c:v>Providing facilities for youth sports like Little League and soccer</c:v>
                </c:pt>
                <c:pt idx="3">
                  <c:v>^Protecting cultural and historic sites and battlefields</c:v>
                </c:pt>
                <c:pt idx="4">
                  <c:v>Creating new neighborhood parks</c:v>
                </c:pt>
                <c:pt idx="5">
                  <c:v>^Ensuring that Marylanders have a safe park within walking distance</c:v>
                </c:pt>
                <c:pt idx="6">
                  <c:v>Creating new state parks</c:v>
                </c:pt>
                <c:pt idx="7">
                  <c:v>Providing opportunities for hunting and fishing</c:v>
                </c:pt>
              </c:strCache>
            </c:strRef>
          </c:cat>
          <c:val>
            <c:numRef>
              <c:f>Sheet1!$F$2:$F$9</c:f>
              <c:numCache>
                <c:formatCode>0%</c:formatCode>
                <c:ptCount val="8"/>
                <c:pt idx="0">
                  <c:v>0.01</c:v>
                </c:pt>
                <c:pt idx="1">
                  <c:v>0</c:v>
                </c:pt>
                <c:pt idx="2">
                  <c:v>0.01</c:v>
                </c:pt>
                <c:pt idx="3">
                  <c:v>0.02</c:v>
                </c:pt>
                <c:pt idx="4">
                  <c:v>0.01</c:v>
                </c:pt>
                <c:pt idx="5">
                  <c:v>0.01</c:v>
                </c:pt>
                <c:pt idx="6">
                  <c:v>0.01</c:v>
                </c:pt>
                <c:pt idx="7">
                  <c:v>0</c:v>
                </c:pt>
              </c:numCache>
            </c:numRef>
          </c:val>
          <c:extLst>
            <c:ext xmlns:c16="http://schemas.microsoft.com/office/drawing/2014/chart" uri="{C3380CC4-5D6E-409C-BE32-E72D297353CC}">
              <c16:uniqueId val="{0000000C-CF53-47B3-90F2-DB50A104168C}"/>
            </c:ext>
          </c:extLst>
        </c:ser>
        <c:dLbls>
          <c:dLblPos val="ctr"/>
          <c:showLegendKey val="0"/>
          <c:showVal val="1"/>
          <c:showCatName val="0"/>
          <c:showSerName val="0"/>
          <c:showPercent val="0"/>
          <c:showBubbleSize val="0"/>
        </c:dLbls>
        <c:gapWidth val="48"/>
        <c:overlap val="100"/>
        <c:axId val="337592784"/>
        <c:axId val="337593176"/>
      </c:barChart>
      <c:catAx>
        <c:axId val="337592784"/>
        <c:scaling>
          <c:orientation val="maxMin"/>
        </c:scaling>
        <c:delete val="0"/>
        <c:axPos val="l"/>
        <c:numFmt formatCode="General" sourceLinked="1"/>
        <c:majorTickMark val="none"/>
        <c:minorTickMark val="none"/>
        <c:tickLblPos val="nextTo"/>
        <c:spPr>
          <a:ln>
            <a:noFill/>
          </a:ln>
        </c:spPr>
        <c:txPr>
          <a:bodyPr/>
          <a:lstStyle/>
          <a:p>
            <a:pPr algn="r">
              <a:lnSpc>
                <a:spcPts val="1500"/>
              </a:lnSpc>
              <a:defRPr sz="1800"/>
            </a:pPr>
            <a:endParaRPr lang="en-US"/>
          </a:p>
        </c:txPr>
        <c:crossAx val="337593176"/>
        <c:crosses val="autoZero"/>
        <c:auto val="1"/>
        <c:lblAlgn val="ctr"/>
        <c:lblOffset val="100"/>
        <c:noMultiLvlLbl val="0"/>
      </c:catAx>
      <c:valAx>
        <c:axId val="337593176"/>
        <c:scaling>
          <c:orientation val="minMax"/>
          <c:max val="1"/>
          <c:min val="0"/>
        </c:scaling>
        <c:delete val="1"/>
        <c:axPos val="b"/>
        <c:numFmt formatCode="0%" sourceLinked="1"/>
        <c:majorTickMark val="out"/>
        <c:minorTickMark val="none"/>
        <c:tickLblPos val="nextTo"/>
        <c:crossAx val="337592784"/>
        <c:crosses val="max"/>
        <c:crossBetween val="between"/>
        <c:majorUnit val="0.2"/>
      </c:valAx>
    </c:plotArea>
    <c:legend>
      <c:legendPos val="t"/>
      <c:layout>
        <c:manualLayout>
          <c:xMode val="edge"/>
          <c:yMode val="edge"/>
          <c:x val="0.20685210232370979"/>
          <c:y val="1.5120337647854877E-2"/>
          <c:w val="0.75726107309976298"/>
          <c:h val="5.7757110229642611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07242704309209"/>
          <c:y val="3.4840468313753752E-2"/>
          <c:w val="0.69965408205105195"/>
          <c:h val="0.87934623619443331"/>
        </c:manualLayout>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2F71-41B6-9FE6-77F3F28AB4DE}"/>
              </c:ext>
            </c:extLst>
          </c:dPt>
          <c:dPt>
            <c:idx val="2"/>
            <c:invertIfNegative val="0"/>
            <c:bubble3D val="0"/>
            <c:spPr>
              <a:solidFill>
                <a:schemeClr val="accent1">
                  <a:lumMod val="20000"/>
                  <a:lumOff val="80000"/>
                </a:schemeClr>
              </a:solidFill>
              <a:ln>
                <a:noFill/>
              </a:ln>
              <a:effectLst/>
            </c:spPr>
            <c:extLst>
              <c:ext xmlns:c16="http://schemas.microsoft.com/office/drawing/2014/chart" uri="{C3380CC4-5D6E-409C-BE32-E72D297353CC}">
                <c16:uniqueId val="{00000003-2F71-41B6-9FE6-77F3F28AB4DE}"/>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5-2F71-41B6-9FE6-77F3F28AB4DE}"/>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7-2F71-41B6-9FE6-77F3F28AB4DE}"/>
              </c:ext>
            </c:extLst>
          </c:dPt>
          <c:dPt>
            <c:idx val="5"/>
            <c:invertIfNegative val="0"/>
            <c:bubble3D val="0"/>
            <c:spPr>
              <a:solidFill>
                <a:schemeClr val="accent5"/>
              </a:solidFill>
              <a:ln>
                <a:noFill/>
              </a:ln>
              <a:effectLst/>
            </c:spPr>
            <c:extLst>
              <c:ext xmlns:c16="http://schemas.microsoft.com/office/drawing/2014/chart" uri="{C3380CC4-5D6E-409C-BE32-E72D297353CC}">
                <c16:uniqueId val="{00000009-2F71-41B6-9FE6-77F3F28AB4DE}"/>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B-2F71-41B6-9FE6-77F3F28AB4DE}"/>
              </c:ext>
            </c:extLst>
          </c:dPt>
          <c:dPt>
            <c:idx val="8"/>
            <c:invertIfNegative val="0"/>
            <c:bubble3D val="0"/>
            <c:spPr>
              <a:solidFill>
                <a:schemeClr val="accent6"/>
              </a:solidFill>
              <a:ln>
                <a:noFill/>
              </a:ln>
              <a:effectLst/>
            </c:spPr>
            <c:extLst>
              <c:ext xmlns:c16="http://schemas.microsoft.com/office/drawing/2014/chart" uri="{C3380CC4-5D6E-409C-BE32-E72D297353CC}">
                <c16:uniqueId val="{0000000D-2F71-41B6-9FE6-77F3F28AB4D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Strongly support</c:v>
                </c:pt>
                <c:pt idx="1">
                  <c:v>Somewhat support</c:v>
                </c:pt>
                <c:pt idx="3">
                  <c:v>Somewhat oppose</c:v>
                </c:pt>
                <c:pt idx="4">
                  <c:v>Strongly oppose</c:v>
                </c:pt>
                <c:pt idx="6">
                  <c:v>Don't know</c:v>
                </c:pt>
              </c:strCache>
            </c:strRef>
          </c:cat>
          <c:val>
            <c:numRef>
              <c:f>Sheet1!$B$2:$B$8</c:f>
              <c:numCache>
                <c:formatCode>0%</c:formatCode>
                <c:ptCount val="7"/>
                <c:pt idx="0">
                  <c:v>0.09</c:v>
                </c:pt>
                <c:pt idx="1">
                  <c:v>0.22</c:v>
                </c:pt>
                <c:pt idx="3">
                  <c:v>0.28000000000000003</c:v>
                </c:pt>
                <c:pt idx="4">
                  <c:v>0.35</c:v>
                </c:pt>
                <c:pt idx="6">
                  <c:v>7.0000000000000007E-2</c:v>
                </c:pt>
              </c:numCache>
            </c:numRef>
          </c:val>
          <c:extLst>
            <c:ext xmlns:c16="http://schemas.microsoft.com/office/drawing/2014/chart" uri="{C3380CC4-5D6E-409C-BE32-E72D297353CC}">
              <c16:uniqueId val="{0000000E-2F71-41B6-9FE6-77F3F28AB4DE}"/>
            </c:ext>
          </c:extLst>
        </c:ser>
        <c:dLbls>
          <c:showLegendKey val="0"/>
          <c:showVal val="0"/>
          <c:showCatName val="0"/>
          <c:showSerName val="0"/>
          <c:showPercent val="0"/>
          <c:showBubbleSize val="0"/>
        </c:dLbls>
        <c:gapWidth val="21"/>
        <c:axId val="249318424"/>
        <c:axId val="249318816"/>
      </c:barChart>
      <c:catAx>
        <c:axId val="249318424"/>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49318816"/>
        <c:crosses val="autoZero"/>
        <c:auto val="1"/>
        <c:lblAlgn val="ctr"/>
        <c:lblOffset val="100"/>
        <c:noMultiLvlLbl val="0"/>
      </c:catAx>
      <c:valAx>
        <c:axId val="249318816"/>
        <c:scaling>
          <c:orientation val="minMax"/>
        </c:scaling>
        <c:delete val="1"/>
        <c:axPos val="b"/>
        <c:numFmt formatCode="0%" sourceLinked="0"/>
        <c:majorTickMark val="out"/>
        <c:minorTickMark val="none"/>
        <c:tickLblPos val="nextTo"/>
        <c:crossAx val="249318424"/>
        <c:crosses val="max"/>
        <c:crossBetween val="between"/>
        <c:majorUnit val="0.15000000000000002"/>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290684064157404"/>
          <c:y val="0.14733928832918436"/>
          <c:w val="0.62523598197302599"/>
          <c:h val="0.83121728761793201"/>
        </c:manualLayout>
      </c:layout>
      <c:barChart>
        <c:barDir val="bar"/>
        <c:grouping val="percentStacked"/>
        <c:varyColors val="0"/>
        <c:ser>
          <c:idx val="0"/>
          <c:order val="0"/>
          <c:tx>
            <c:strRef>
              <c:f>Sheet1!$B$1</c:f>
              <c:strCache>
                <c:ptCount val="1"/>
                <c:pt idx="0">
                  <c:v>Strng. Supp.</c:v>
                </c:pt>
              </c:strCache>
            </c:strRef>
          </c:tx>
          <c:spPr>
            <a:solidFill>
              <a:schemeClr val="accent1"/>
            </a:solidFill>
            <a:ln>
              <a:noFill/>
            </a:ln>
          </c:spPr>
          <c:invertIfNegative val="0"/>
          <c:dLbls>
            <c:spPr>
              <a:noFill/>
              <a:ln>
                <a:noFill/>
              </a:ln>
              <a:effectLst/>
            </c:spPr>
            <c:txPr>
              <a:bodyPr wrap="square" lIns="38100" tIns="19050" rIns="38100" bIns="19050" anchor="ctr">
                <a:spAutoFit/>
              </a:bodyPr>
              <a:lstStyle/>
              <a:p>
                <a:pPr>
                  <a:defRPr sz="1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Men</c:v>
                </c:pt>
                <c:pt idx="1">
                  <c:v>Women</c:v>
                </c:pt>
                <c:pt idx="3">
                  <c:v>18-49</c:v>
                </c:pt>
                <c:pt idx="4">
                  <c:v>50-64</c:v>
                </c:pt>
                <c:pt idx="5">
                  <c:v>65+</c:v>
                </c:pt>
                <c:pt idx="7">
                  <c:v>White Voters</c:v>
                </c:pt>
                <c:pt idx="8">
                  <c:v>African American Voters</c:v>
                </c:pt>
                <c:pt idx="9">
                  <c:v>All Voters of Color</c:v>
                </c:pt>
              </c:strCache>
            </c:strRef>
          </c:cat>
          <c:val>
            <c:numRef>
              <c:f>Sheet1!$B$2:$B$11</c:f>
              <c:numCache>
                <c:formatCode>0%</c:formatCode>
                <c:ptCount val="10"/>
                <c:pt idx="0">
                  <c:v>0.08</c:v>
                </c:pt>
                <c:pt idx="1">
                  <c:v>0.1</c:v>
                </c:pt>
                <c:pt idx="3">
                  <c:v>0.09</c:v>
                </c:pt>
                <c:pt idx="4">
                  <c:v>0.09</c:v>
                </c:pt>
                <c:pt idx="5">
                  <c:v>0.08</c:v>
                </c:pt>
                <c:pt idx="7">
                  <c:v>7.0000000000000007E-2</c:v>
                </c:pt>
                <c:pt idx="8">
                  <c:v>0.15</c:v>
                </c:pt>
                <c:pt idx="9">
                  <c:v>0.13</c:v>
                </c:pt>
              </c:numCache>
            </c:numRef>
          </c:val>
          <c:extLst>
            <c:ext xmlns:c16="http://schemas.microsoft.com/office/drawing/2014/chart" uri="{C3380CC4-5D6E-409C-BE32-E72D297353CC}">
              <c16:uniqueId val="{00000000-4CC7-4D16-BA4B-89476E066A63}"/>
            </c:ext>
          </c:extLst>
        </c:ser>
        <c:ser>
          <c:idx val="1"/>
          <c:order val="1"/>
          <c:tx>
            <c:strRef>
              <c:f>Sheet1!$C$1</c:f>
              <c:strCache>
                <c:ptCount val="1"/>
                <c:pt idx="0">
                  <c:v>Smwt. Supp.</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Men</c:v>
                </c:pt>
                <c:pt idx="1">
                  <c:v>Women</c:v>
                </c:pt>
                <c:pt idx="3">
                  <c:v>18-49</c:v>
                </c:pt>
                <c:pt idx="4">
                  <c:v>50-64</c:v>
                </c:pt>
                <c:pt idx="5">
                  <c:v>65+</c:v>
                </c:pt>
                <c:pt idx="7">
                  <c:v>White Voters</c:v>
                </c:pt>
                <c:pt idx="8">
                  <c:v>African American Voters</c:v>
                </c:pt>
                <c:pt idx="9">
                  <c:v>All Voters of Color</c:v>
                </c:pt>
              </c:strCache>
            </c:strRef>
          </c:cat>
          <c:val>
            <c:numRef>
              <c:f>Sheet1!$C$2:$C$11</c:f>
              <c:numCache>
                <c:formatCode>0%</c:formatCode>
                <c:ptCount val="10"/>
                <c:pt idx="0">
                  <c:v>0.21</c:v>
                </c:pt>
                <c:pt idx="1">
                  <c:v>0.23</c:v>
                </c:pt>
                <c:pt idx="3">
                  <c:v>0.19</c:v>
                </c:pt>
                <c:pt idx="4">
                  <c:v>0.22</c:v>
                </c:pt>
                <c:pt idx="5">
                  <c:v>0.27</c:v>
                </c:pt>
                <c:pt idx="7">
                  <c:v>0.2</c:v>
                </c:pt>
                <c:pt idx="8">
                  <c:v>0.27</c:v>
                </c:pt>
                <c:pt idx="9">
                  <c:v>0.26</c:v>
                </c:pt>
              </c:numCache>
            </c:numRef>
          </c:val>
          <c:extLst>
            <c:ext xmlns:c16="http://schemas.microsoft.com/office/drawing/2014/chart" uri="{C3380CC4-5D6E-409C-BE32-E72D297353CC}">
              <c16:uniqueId val="{00000001-4CC7-4D16-BA4B-89476E066A63}"/>
            </c:ext>
          </c:extLst>
        </c:ser>
        <c:ser>
          <c:idx val="2"/>
          <c:order val="2"/>
          <c:tx>
            <c:strRef>
              <c:f>Sheet1!$D$1</c:f>
              <c:strCache>
                <c:ptCount val="1"/>
                <c:pt idx="0">
                  <c:v>Don't Know</c:v>
                </c:pt>
              </c:strCache>
            </c:strRef>
          </c:tx>
          <c:spPr>
            <a:solidFill>
              <a:schemeClr val="accent6"/>
            </a:solidFill>
            <a:ln>
              <a:noFill/>
            </a:ln>
          </c:spPr>
          <c:invertIfNegative val="0"/>
          <c:dLbls>
            <c:dLbl>
              <c:idx val="4"/>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extLst>
                <c:ext xmlns:c16="http://schemas.microsoft.com/office/drawing/2014/chart" uri="{C3380CC4-5D6E-409C-BE32-E72D297353CC}">
                  <c16:uniqueId val="{00000006-4CC7-4D16-BA4B-89476E066A6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Men</c:v>
                </c:pt>
                <c:pt idx="1">
                  <c:v>Women</c:v>
                </c:pt>
                <c:pt idx="3">
                  <c:v>18-49</c:v>
                </c:pt>
                <c:pt idx="4">
                  <c:v>50-64</c:v>
                </c:pt>
                <c:pt idx="5">
                  <c:v>65+</c:v>
                </c:pt>
                <c:pt idx="7">
                  <c:v>White Voters</c:v>
                </c:pt>
                <c:pt idx="8">
                  <c:v>African American Voters</c:v>
                </c:pt>
                <c:pt idx="9">
                  <c:v>All Voters of Color</c:v>
                </c:pt>
              </c:strCache>
            </c:strRef>
          </c:cat>
          <c:val>
            <c:numRef>
              <c:f>Sheet1!$D$2:$D$11</c:f>
              <c:numCache>
                <c:formatCode>0%</c:formatCode>
                <c:ptCount val="10"/>
                <c:pt idx="0">
                  <c:v>0.06</c:v>
                </c:pt>
                <c:pt idx="1">
                  <c:v>0.08</c:v>
                </c:pt>
                <c:pt idx="3">
                  <c:v>7.0000000000000007E-2</c:v>
                </c:pt>
                <c:pt idx="4">
                  <c:v>0.05</c:v>
                </c:pt>
                <c:pt idx="5">
                  <c:v>0.08</c:v>
                </c:pt>
                <c:pt idx="7">
                  <c:v>7.0000000000000007E-2</c:v>
                </c:pt>
                <c:pt idx="8">
                  <c:v>0.06</c:v>
                </c:pt>
                <c:pt idx="9">
                  <c:v>0.06</c:v>
                </c:pt>
              </c:numCache>
            </c:numRef>
          </c:val>
          <c:extLst>
            <c:ext xmlns:c16="http://schemas.microsoft.com/office/drawing/2014/chart" uri="{C3380CC4-5D6E-409C-BE32-E72D297353CC}">
              <c16:uniqueId val="{00000002-4CC7-4D16-BA4B-89476E066A63}"/>
            </c:ext>
          </c:extLst>
        </c:ser>
        <c:ser>
          <c:idx val="3"/>
          <c:order val="3"/>
          <c:tx>
            <c:strRef>
              <c:f>Sheet1!$E$1</c:f>
              <c:strCache>
                <c:ptCount val="1"/>
                <c:pt idx="0">
                  <c:v>Smwt. Opp.</c:v>
                </c:pt>
              </c:strCache>
            </c:strRef>
          </c:tx>
          <c:spPr>
            <a:solidFill>
              <a:schemeClr val="accent5"/>
            </a:solidFill>
            <a:ln>
              <a:noFill/>
            </a:ln>
          </c:spPr>
          <c:invertIfNegative val="0"/>
          <c:dLbls>
            <c:spPr>
              <a:noFill/>
              <a:ln>
                <a:noFill/>
              </a:ln>
              <a:effectLst/>
            </c:spPr>
            <c:txPr>
              <a:bodyPr wrap="square" lIns="38100" tIns="19050" rIns="38100" bIns="19050" anchor="ctr">
                <a:spAutoFit/>
              </a:bodyPr>
              <a:lstStyle/>
              <a:p>
                <a:pPr>
                  <a:defRPr sz="1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Men</c:v>
                </c:pt>
                <c:pt idx="1">
                  <c:v>Women</c:v>
                </c:pt>
                <c:pt idx="3">
                  <c:v>18-49</c:v>
                </c:pt>
                <c:pt idx="4">
                  <c:v>50-64</c:v>
                </c:pt>
                <c:pt idx="5">
                  <c:v>65+</c:v>
                </c:pt>
                <c:pt idx="7">
                  <c:v>White Voters</c:v>
                </c:pt>
                <c:pt idx="8">
                  <c:v>African American Voters</c:v>
                </c:pt>
                <c:pt idx="9">
                  <c:v>All Voters of Color</c:v>
                </c:pt>
              </c:strCache>
            </c:strRef>
          </c:cat>
          <c:val>
            <c:numRef>
              <c:f>Sheet1!$E$2:$E$11</c:f>
              <c:numCache>
                <c:formatCode>0%</c:formatCode>
                <c:ptCount val="10"/>
                <c:pt idx="0">
                  <c:v>0.27</c:v>
                </c:pt>
                <c:pt idx="1">
                  <c:v>0.28000000000000003</c:v>
                </c:pt>
                <c:pt idx="3">
                  <c:v>0.3</c:v>
                </c:pt>
                <c:pt idx="4">
                  <c:v>0.24</c:v>
                </c:pt>
                <c:pt idx="5">
                  <c:v>0.28000000000000003</c:v>
                </c:pt>
                <c:pt idx="7">
                  <c:v>0.28000000000000003</c:v>
                </c:pt>
                <c:pt idx="8">
                  <c:v>0.28000000000000003</c:v>
                </c:pt>
                <c:pt idx="9">
                  <c:v>0.28000000000000003</c:v>
                </c:pt>
              </c:numCache>
            </c:numRef>
          </c:val>
          <c:extLst>
            <c:ext xmlns:c16="http://schemas.microsoft.com/office/drawing/2014/chart" uri="{C3380CC4-5D6E-409C-BE32-E72D297353CC}">
              <c16:uniqueId val="{00000003-4CC7-4D16-BA4B-89476E066A63}"/>
            </c:ext>
          </c:extLst>
        </c:ser>
        <c:ser>
          <c:idx val="4"/>
          <c:order val="4"/>
          <c:tx>
            <c:strRef>
              <c:f>Sheet1!$F$1</c:f>
              <c:strCache>
                <c:ptCount val="1"/>
                <c:pt idx="0">
                  <c:v>Strng. Opp.</c:v>
                </c:pt>
              </c:strCache>
            </c:strRef>
          </c:tx>
          <c:spPr>
            <a:solidFill>
              <a:schemeClr val="accent4"/>
            </a:solidFill>
            <a:ln>
              <a:noFill/>
            </a:ln>
          </c:spPr>
          <c:invertIfNegative val="0"/>
          <c:dLbls>
            <c:spPr>
              <a:noFill/>
              <a:ln>
                <a:noFill/>
              </a:ln>
              <a:effectLst/>
            </c:spPr>
            <c:txPr>
              <a:bodyPr wrap="square" lIns="38100" tIns="19050" rIns="38100" bIns="19050" anchor="ctr">
                <a:spAutoFit/>
              </a:bodyPr>
              <a:lstStyle/>
              <a:p>
                <a:pPr>
                  <a:defRPr sz="1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Men</c:v>
                </c:pt>
                <c:pt idx="1">
                  <c:v>Women</c:v>
                </c:pt>
                <c:pt idx="3">
                  <c:v>18-49</c:v>
                </c:pt>
                <c:pt idx="4">
                  <c:v>50-64</c:v>
                </c:pt>
                <c:pt idx="5">
                  <c:v>65+</c:v>
                </c:pt>
                <c:pt idx="7">
                  <c:v>White Voters</c:v>
                </c:pt>
                <c:pt idx="8">
                  <c:v>African American Voters</c:v>
                </c:pt>
                <c:pt idx="9">
                  <c:v>All Voters of Color</c:v>
                </c:pt>
              </c:strCache>
            </c:strRef>
          </c:cat>
          <c:val>
            <c:numRef>
              <c:f>Sheet1!$F$2:$F$11</c:f>
              <c:numCache>
                <c:formatCode>0%</c:formatCode>
                <c:ptCount val="10"/>
                <c:pt idx="0">
                  <c:v>0.38</c:v>
                </c:pt>
                <c:pt idx="1">
                  <c:v>0.32</c:v>
                </c:pt>
                <c:pt idx="3">
                  <c:v>0.35</c:v>
                </c:pt>
                <c:pt idx="4">
                  <c:v>0.4</c:v>
                </c:pt>
                <c:pt idx="5">
                  <c:v>0.28999999999999998</c:v>
                </c:pt>
                <c:pt idx="7">
                  <c:v>0.38</c:v>
                </c:pt>
                <c:pt idx="8">
                  <c:v>0.24</c:v>
                </c:pt>
                <c:pt idx="9">
                  <c:v>0.28000000000000003</c:v>
                </c:pt>
              </c:numCache>
            </c:numRef>
          </c:val>
          <c:extLst>
            <c:ext xmlns:c16="http://schemas.microsoft.com/office/drawing/2014/chart" uri="{C3380CC4-5D6E-409C-BE32-E72D297353CC}">
              <c16:uniqueId val="{00000004-4CC7-4D16-BA4B-89476E066A63}"/>
            </c:ext>
          </c:extLst>
        </c:ser>
        <c:dLbls>
          <c:showLegendKey val="0"/>
          <c:showVal val="1"/>
          <c:showCatName val="0"/>
          <c:showSerName val="0"/>
          <c:showPercent val="0"/>
          <c:showBubbleSize val="0"/>
        </c:dLbls>
        <c:gapWidth val="35"/>
        <c:overlap val="100"/>
        <c:axId val="248961216"/>
        <c:axId val="248961608"/>
      </c:barChart>
      <c:catAx>
        <c:axId val="248961216"/>
        <c:scaling>
          <c:orientation val="maxMin"/>
        </c:scaling>
        <c:delete val="0"/>
        <c:axPos val="l"/>
        <c:numFmt formatCode="General" sourceLinked="1"/>
        <c:majorTickMark val="none"/>
        <c:minorTickMark val="none"/>
        <c:tickLblPos val="nextTo"/>
        <c:spPr>
          <a:ln>
            <a:noFill/>
          </a:ln>
        </c:spPr>
        <c:txPr>
          <a:bodyPr/>
          <a:lstStyle/>
          <a:p>
            <a:pPr algn="r">
              <a:lnSpc>
                <a:spcPts val="1800"/>
              </a:lnSpc>
              <a:defRPr sz="1800"/>
            </a:pPr>
            <a:endParaRPr lang="en-US"/>
          </a:p>
        </c:txPr>
        <c:crossAx val="248961608"/>
        <c:crosses val="autoZero"/>
        <c:auto val="1"/>
        <c:lblAlgn val="ctr"/>
        <c:lblOffset val="20"/>
        <c:noMultiLvlLbl val="0"/>
      </c:catAx>
      <c:valAx>
        <c:axId val="248961608"/>
        <c:scaling>
          <c:orientation val="minMax"/>
          <c:max val="1"/>
          <c:min val="0"/>
        </c:scaling>
        <c:delete val="1"/>
        <c:axPos val="b"/>
        <c:numFmt formatCode="0%" sourceLinked="1"/>
        <c:majorTickMark val="out"/>
        <c:minorTickMark val="none"/>
        <c:tickLblPos val="nextTo"/>
        <c:crossAx val="248961216"/>
        <c:crosses val="max"/>
        <c:crossBetween val="between"/>
        <c:majorUnit val="0.2"/>
      </c:valAx>
    </c:plotArea>
    <c:legend>
      <c:legendPos val="t"/>
      <c:layout>
        <c:manualLayout>
          <c:xMode val="edge"/>
          <c:yMode val="edge"/>
          <c:x val="0.25382093340483314"/>
          <c:y val="3.5212643557935693E-2"/>
          <c:w val="0.68735219763872535"/>
          <c:h val="5.8516649152811219E-2"/>
        </c:manualLayout>
      </c:layout>
      <c:overlay val="0"/>
      <c:txPr>
        <a:bodyPr/>
        <a:lstStyle/>
        <a:p>
          <a:pPr>
            <a:defRPr sz="13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218046452297939"/>
          <c:y val="0.10321880271169875"/>
          <c:w val="0.66596235809162063"/>
          <c:h val="0.87533772994892534"/>
        </c:manualLayout>
      </c:layout>
      <c:barChart>
        <c:barDir val="bar"/>
        <c:grouping val="percentStacked"/>
        <c:varyColors val="0"/>
        <c:ser>
          <c:idx val="0"/>
          <c:order val="0"/>
          <c:tx>
            <c:strRef>
              <c:f>Sheet1!$B$1</c:f>
              <c:strCache>
                <c:ptCount val="1"/>
                <c:pt idx="0">
                  <c:v>Strng. Supp.</c:v>
                </c:pt>
              </c:strCache>
            </c:strRef>
          </c:tx>
          <c:spPr>
            <a:solidFill>
              <a:schemeClr val="accent1"/>
            </a:solidFill>
            <a:ln>
              <a:noFill/>
            </a:ln>
          </c:spPr>
          <c:invertIfNegative val="0"/>
          <c:dLbls>
            <c:spPr>
              <a:noFill/>
              <a:ln>
                <a:noFill/>
              </a:ln>
              <a:effectLst/>
            </c:spPr>
            <c:txPr>
              <a:bodyPr wrap="square" lIns="38100" tIns="19050" rIns="38100" bIns="19050" anchor="ctr">
                <a:spAutoFit/>
              </a:bodyPr>
              <a:lstStyle/>
              <a:p>
                <a:pPr>
                  <a:defRPr sz="1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Democrats</c:v>
                </c:pt>
                <c:pt idx="1">
                  <c:v>Independents</c:v>
                </c:pt>
                <c:pt idx="2">
                  <c:v>Republicans</c:v>
                </c:pt>
                <c:pt idx="4">
                  <c:v>Baltimore County</c:v>
                </c:pt>
                <c:pt idx="5">
                  <c:v>Baltimore City</c:v>
                </c:pt>
                <c:pt idx="6">
                  <c:v>Prince George's</c:v>
                </c:pt>
                <c:pt idx="7">
                  <c:v>Montgomery</c:v>
                </c:pt>
              </c:strCache>
            </c:strRef>
          </c:cat>
          <c:val>
            <c:numRef>
              <c:f>Sheet1!$B$2:$B$9</c:f>
              <c:numCache>
                <c:formatCode>0%</c:formatCode>
                <c:ptCount val="8"/>
                <c:pt idx="0">
                  <c:v>0.08</c:v>
                </c:pt>
                <c:pt idx="1">
                  <c:v>0.12</c:v>
                </c:pt>
                <c:pt idx="2">
                  <c:v>0.08</c:v>
                </c:pt>
                <c:pt idx="4">
                  <c:v>0.06</c:v>
                </c:pt>
                <c:pt idx="5">
                  <c:v>0.09</c:v>
                </c:pt>
                <c:pt idx="6">
                  <c:v>0.1</c:v>
                </c:pt>
                <c:pt idx="7">
                  <c:v>0.09</c:v>
                </c:pt>
              </c:numCache>
            </c:numRef>
          </c:val>
          <c:extLst>
            <c:ext xmlns:c16="http://schemas.microsoft.com/office/drawing/2014/chart" uri="{C3380CC4-5D6E-409C-BE32-E72D297353CC}">
              <c16:uniqueId val="{00000000-4CC7-4D16-BA4B-89476E066A63}"/>
            </c:ext>
          </c:extLst>
        </c:ser>
        <c:ser>
          <c:idx val="1"/>
          <c:order val="1"/>
          <c:tx>
            <c:strRef>
              <c:f>Sheet1!$C$1</c:f>
              <c:strCache>
                <c:ptCount val="1"/>
                <c:pt idx="0">
                  <c:v>Smwt. Supp.</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Democrats</c:v>
                </c:pt>
                <c:pt idx="1">
                  <c:v>Independents</c:v>
                </c:pt>
                <c:pt idx="2">
                  <c:v>Republicans</c:v>
                </c:pt>
                <c:pt idx="4">
                  <c:v>Baltimore County</c:v>
                </c:pt>
                <c:pt idx="5">
                  <c:v>Baltimore City</c:v>
                </c:pt>
                <c:pt idx="6">
                  <c:v>Prince George's</c:v>
                </c:pt>
                <c:pt idx="7">
                  <c:v>Montgomery</c:v>
                </c:pt>
              </c:strCache>
            </c:strRef>
          </c:cat>
          <c:val>
            <c:numRef>
              <c:f>Sheet1!$C$2:$C$9</c:f>
              <c:numCache>
                <c:formatCode>0%</c:formatCode>
                <c:ptCount val="8"/>
                <c:pt idx="0">
                  <c:v>0.23</c:v>
                </c:pt>
                <c:pt idx="1">
                  <c:v>0.21</c:v>
                </c:pt>
                <c:pt idx="2">
                  <c:v>0.2</c:v>
                </c:pt>
                <c:pt idx="4">
                  <c:v>0.22</c:v>
                </c:pt>
                <c:pt idx="5">
                  <c:v>0.21</c:v>
                </c:pt>
                <c:pt idx="6">
                  <c:v>0.28000000000000003</c:v>
                </c:pt>
                <c:pt idx="7">
                  <c:v>0.26</c:v>
                </c:pt>
              </c:numCache>
            </c:numRef>
          </c:val>
          <c:extLst>
            <c:ext xmlns:c16="http://schemas.microsoft.com/office/drawing/2014/chart" uri="{C3380CC4-5D6E-409C-BE32-E72D297353CC}">
              <c16:uniqueId val="{00000001-4CC7-4D16-BA4B-89476E066A63}"/>
            </c:ext>
          </c:extLst>
        </c:ser>
        <c:ser>
          <c:idx val="2"/>
          <c:order val="2"/>
          <c:tx>
            <c:strRef>
              <c:f>Sheet1!$D$1</c:f>
              <c:strCache>
                <c:ptCount val="1"/>
                <c:pt idx="0">
                  <c:v>Don't Know</c:v>
                </c:pt>
              </c:strCache>
            </c:strRef>
          </c:tx>
          <c:spPr>
            <a:solidFill>
              <a:schemeClr val="accent6"/>
            </a:solidFill>
            <a:ln>
              <a:noFill/>
            </a:ln>
          </c:spPr>
          <c:invertIfNegative val="0"/>
          <c:dLbls>
            <c:dLbl>
              <c:idx val="4"/>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extLst>
                <c:ext xmlns:c16="http://schemas.microsoft.com/office/drawing/2014/chart" uri="{C3380CC4-5D6E-409C-BE32-E72D297353CC}">
                  <c16:uniqueId val="{00000001-C668-4D1B-B488-FCEBA2E212F1}"/>
                </c:ext>
              </c:extLst>
            </c:dLbl>
            <c:dLbl>
              <c:idx val="5"/>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extLst>
                <c:ext xmlns:c16="http://schemas.microsoft.com/office/drawing/2014/chart" uri="{C3380CC4-5D6E-409C-BE32-E72D297353CC}">
                  <c16:uniqueId val="{00000002-C668-4D1B-B488-FCEBA2E212F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Democrats</c:v>
                </c:pt>
                <c:pt idx="1">
                  <c:v>Independents</c:v>
                </c:pt>
                <c:pt idx="2">
                  <c:v>Republicans</c:v>
                </c:pt>
                <c:pt idx="4">
                  <c:v>Baltimore County</c:v>
                </c:pt>
                <c:pt idx="5">
                  <c:v>Baltimore City</c:v>
                </c:pt>
                <c:pt idx="6">
                  <c:v>Prince George's</c:v>
                </c:pt>
                <c:pt idx="7">
                  <c:v>Montgomery</c:v>
                </c:pt>
              </c:strCache>
            </c:strRef>
          </c:cat>
          <c:val>
            <c:numRef>
              <c:f>Sheet1!$D$2:$D$9</c:f>
              <c:numCache>
                <c:formatCode>0%</c:formatCode>
                <c:ptCount val="8"/>
                <c:pt idx="0">
                  <c:v>0.06</c:v>
                </c:pt>
                <c:pt idx="1">
                  <c:v>0.09</c:v>
                </c:pt>
                <c:pt idx="2">
                  <c:v>7.0000000000000007E-2</c:v>
                </c:pt>
                <c:pt idx="4">
                  <c:v>0.05</c:v>
                </c:pt>
                <c:pt idx="5">
                  <c:v>0.05</c:v>
                </c:pt>
                <c:pt idx="6">
                  <c:v>7.0000000000000007E-2</c:v>
                </c:pt>
                <c:pt idx="7">
                  <c:v>0.1</c:v>
                </c:pt>
              </c:numCache>
            </c:numRef>
          </c:val>
          <c:extLst>
            <c:ext xmlns:c16="http://schemas.microsoft.com/office/drawing/2014/chart" uri="{C3380CC4-5D6E-409C-BE32-E72D297353CC}">
              <c16:uniqueId val="{00000002-4CC7-4D16-BA4B-89476E066A63}"/>
            </c:ext>
          </c:extLst>
        </c:ser>
        <c:ser>
          <c:idx val="3"/>
          <c:order val="3"/>
          <c:tx>
            <c:strRef>
              <c:f>Sheet1!$E$1</c:f>
              <c:strCache>
                <c:ptCount val="1"/>
                <c:pt idx="0">
                  <c:v>Smwt. Opp.</c:v>
                </c:pt>
              </c:strCache>
            </c:strRef>
          </c:tx>
          <c:spPr>
            <a:solidFill>
              <a:schemeClr val="accent5"/>
            </a:solidFill>
            <a:ln>
              <a:noFill/>
            </a:ln>
          </c:spPr>
          <c:invertIfNegative val="0"/>
          <c:dLbls>
            <c:spPr>
              <a:noFill/>
              <a:ln>
                <a:noFill/>
              </a:ln>
              <a:effectLst/>
            </c:spPr>
            <c:txPr>
              <a:bodyPr wrap="square" lIns="38100" tIns="19050" rIns="38100" bIns="19050" anchor="ctr">
                <a:spAutoFit/>
              </a:bodyPr>
              <a:lstStyle/>
              <a:p>
                <a:pPr>
                  <a:defRPr sz="1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Democrats</c:v>
                </c:pt>
                <c:pt idx="1">
                  <c:v>Independents</c:v>
                </c:pt>
                <c:pt idx="2">
                  <c:v>Republicans</c:v>
                </c:pt>
                <c:pt idx="4">
                  <c:v>Baltimore County</c:v>
                </c:pt>
                <c:pt idx="5">
                  <c:v>Baltimore City</c:v>
                </c:pt>
                <c:pt idx="6">
                  <c:v>Prince George's</c:v>
                </c:pt>
                <c:pt idx="7">
                  <c:v>Montgomery</c:v>
                </c:pt>
              </c:strCache>
            </c:strRef>
          </c:cat>
          <c:val>
            <c:numRef>
              <c:f>Sheet1!$E$2:$E$9</c:f>
              <c:numCache>
                <c:formatCode>0%</c:formatCode>
                <c:ptCount val="8"/>
                <c:pt idx="0">
                  <c:v>0.28999999999999998</c:v>
                </c:pt>
                <c:pt idx="1">
                  <c:v>0.28999999999999998</c:v>
                </c:pt>
                <c:pt idx="2">
                  <c:v>0.24</c:v>
                </c:pt>
                <c:pt idx="4">
                  <c:v>0.19</c:v>
                </c:pt>
                <c:pt idx="5">
                  <c:v>0.24</c:v>
                </c:pt>
                <c:pt idx="6">
                  <c:v>0.27</c:v>
                </c:pt>
                <c:pt idx="7">
                  <c:v>0.23</c:v>
                </c:pt>
              </c:numCache>
            </c:numRef>
          </c:val>
          <c:extLst>
            <c:ext xmlns:c16="http://schemas.microsoft.com/office/drawing/2014/chart" uri="{C3380CC4-5D6E-409C-BE32-E72D297353CC}">
              <c16:uniqueId val="{00000003-4CC7-4D16-BA4B-89476E066A63}"/>
            </c:ext>
          </c:extLst>
        </c:ser>
        <c:ser>
          <c:idx val="4"/>
          <c:order val="4"/>
          <c:tx>
            <c:strRef>
              <c:f>Sheet1!$F$1</c:f>
              <c:strCache>
                <c:ptCount val="1"/>
                <c:pt idx="0">
                  <c:v>Strng. Opp.</c:v>
                </c:pt>
              </c:strCache>
            </c:strRef>
          </c:tx>
          <c:spPr>
            <a:solidFill>
              <a:schemeClr val="accent4"/>
            </a:solidFill>
            <a:ln>
              <a:noFill/>
            </a:ln>
          </c:spPr>
          <c:invertIfNegative val="0"/>
          <c:dLbls>
            <c:spPr>
              <a:noFill/>
              <a:ln>
                <a:noFill/>
              </a:ln>
              <a:effectLst/>
            </c:spPr>
            <c:txPr>
              <a:bodyPr wrap="square" lIns="38100" tIns="19050" rIns="38100" bIns="19050" anchor="ctr">
                <a:spAutoFit/>
              </a:bodyPr>
              <a:lstStyle/>
              <a:p>
                <a:pPr>
                  <a:defRPr sz="1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Democrats</c:v>
                </c:pt>
                <c:pt idx="1">
                  <c:v>Independents</c:v>
                </c:pt>
                <c:pt idx="2">
                  <c:v>Republicans</c:v>
                </c:pt>
                <c:pt idx="4">
                  <c:v>Baltimore County</c:v>
                </c:pt>
                <c:pt idx="5">
                  <c:v>Baltimore City</c:v>
                </c:pt>
                <c:pt idx="6">
                  <c:v>Prince George's</c:v>
                </c:pt>
                <c:pt idx="7">
                  <c:v>Montgomery</c:v>
                </c:pt>
              </c:strCache>
            </c:strRef>
          </c:cat>
          <c:val>
            <c:numRef>
              <c:f>Sheet1!$F$2:$F$9</c:f>
              <c:numCache>
                <c:formatCode>0%</c:formatCode>
                <c:ptCount val="8"/>
                <c:pt idx="0">
                  <c:v>0.34</c:v>
                </c:pt>
                <c:pt idx="1">
                  <c:v>0.28999999999999998</c:v>
                </c:pt>
                <c:pt idx="2">
                  <c:v>0.4</c:v>
                </c:pt>
                <c:pt idx="4">
                  <c:v>0.47</c:v>
                </c:pt>
                <c:pt idx="5">
                  <c:v>0.41</c:v>
                </c:pt>
                <c:pt idx="6">
                  <c:v>0.28000000000000003</c:v>
                </c:pt>
                <c:pt idx="7">
                  <c:v>0.32</c:v>
                </c:pt>
              </c:numCache>
            </c:numRef>
          </c:val>
          <c:extLst>
            <c:ext xmlns:c16="http://schemas.microsoft.com/office/drawing/2014/chart" uri="{C3380CC4-5D6E-409C-BE32-E72D297353CC}">
              <c16:uniqueId val="{00000004-4CC7-4D16-BA4B-89476E066A63}"/>
            </c:ext>
          </c:extLst>
        </c:ser>
        <c:dLbls>
          <c:showLegendKey val="0"/>
          <c:showVal val="1"/>
          <c:showCatName val="0"/>
          <c:showSerName val="0"/>
          <c:showPercent val="0"/>
          <c:showBubbleSize val="0"/>
        </c:dLbls>
        <c:gapWidth val="40"/>
        <c:overlap val="100"/>
        <c:axId val="248961216"/>
        <c:axId val="248961608"/>
      </c:barChart>
      <c:catAx>
        <c:axId val="248961216"/>
        <c:scaling>
          <c:orientation val="maxMin"/>
        </c:scaling>
        <c:delete val="0"/>
        <c:axPos val="l"/>
        <c:numFmt formatCode="General" sourceLinked="1"/>
        <c:majorTickMark val="none"/>
        <c:minorTickMark val="none"/>
        <c:tickLblPos val="nextTo"/>
        <c:spPr>
          <a:ln>
            <a:noFill/>
          </a:ln>
        </c:spPr>
        <c:txPr>
          <a:bodyPr/>
          <a:lstStyle/>
          <a:p>
            <a:pPr algn="r">
              <a:lnSpc>
                <a:spcPts val="1800"/>
              </a:lnSpc>
              <a:defRPr sz="1800"/>
            </a:pPr>
            <a:endParaRPr lang="en-US"/>
          </a:p>
        </c:txPr>
        <c:crossAx val="248961608"/>
        <c:crosses val="autoZero"/>
        <c:auto val="1"/>
        <c:lblAlgn val="ctr"/>
        <c:lblOffset val="20"/>
        <c:noMultiLvlLbl val="0"/>
      </c:catAx>
      <c:valAx>
        <c:axId val="248961608"/>
        <c:scaling>
          <c:orientation val="minMax"/>
          <c:max val="1"/>
          <c:min val="0"/>
        </c:scaling>
        <c:delete val="1"/>
        <c:axPos val="b"/>
        <c:numFmt formatCode="0%" sourceLinked="1"/>
        <c:majorTickMark val="out"/>
        <c:minorTickMark val="none"/>
        <c:tickLblPos val="nextTo"/>
        <c:crossAx val="248961216"/>
        <c:crosses val="max"/>
        <c:crossBetween val="between"/>
        <c:majorUnit val="0.2"/>
      </c:valAx>
    </c:plotArea>
    <c:legend>
      <c:legendPos val="t"/>
      <c:layout>
        <c:manualLayout>
          <c:xMode val="edge"/>
          <c:yMode val="edge"/>
          <c:x val="0.25382093340483314"/>
          <c:y val="1.8880727692034006E-2"/>
          <c:w val="0.68735219763872535"/>
          <c:h val="5.8516649152811219E-2"/>
        </c:manualLayout>
      </c:layout>
      <c:overlay val="0"/>
      <c:txPr>
        <a:bodyPr/>
        <a:lstStyle/>
        <a:p>
          <a:pPr>
            <a:defRPr sz="13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929850489290658"/>
          <c:y val="7.0268913754201773E-2"/>
          <c:w val="0.52316966543766863"/>
          <c:h val="0.8871008887047015"/>
        </c:manualLayout>
      </c:layout>
      <c:barChart>
        <c:barDir val="bar"/>
        <c:grouping val="percentStacked"/>
        <c:varyColors val="0"/>
        <c:ser>
          <c:idx val="0"/>
          <c:order val="0"/>
          <c:tx>
            <c:strRef>
              <c:f>Sheet1!$B$1</c:f>
              <c:strCache>
                <c:ptCount val="1"/>
                <c:pt idx="0">
                  <c:v>Ext. Ser. Prob.</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The economic impacts of the coronavirus</c:v>
                </c:pt>
                <c:pt idx="1">
                  <c:v>The public health impacts of the coronavirus</c:v>
                </c:pt>
                <c:pt idx="2">
                  <c:v>The cost of healthcare</c:v>
                </c:pt>
                <c:pt idx="3">
                  <c:v>Pollution of Chesapeake Bay</c:v>
                </c:pt>
                <c:pt idx="4">
                  <c:v>Pollution of rivers, lakes, and streams</c:v>
                </c:pt>
                <c:pt idx="5">
                  <c:v>Racism</c:v>
                </c:pt>
                <c:pt idx="6">
                  <c:v>Climate change</c:v>
                </c:pt>
                <c:pt idx="7">
                  <c:v>Air pollution</c:v>
                </c:pt>
                <c:pt idx="8">
                  <c:v>The amount you pay in taxes</c:v>
                </c:pt>
                <c:pt idx="9">
                  <c:v>Too much growth and development</c:v>
                </c:pt>
              </c:strCache>
            </c:strRef>
          </c:cat>
          <c:val>
            <c:numRef>
              <c:f>Sheet1!$B$2:$B$11</c:f>
              <c:numCache>
                <c:formatCode>0%</c:formatCode>
                <c:ptCount val="10"/>
                <c:pt idx="0">
                  <c:v>0.5</c:v>
                </c:pt>
                <c:pt idx="1">
                  <c:v>0.46</c:v>
                </c:pt>
                <c:pt idx="2">
                  <c:v>0.41</c:v>
                </c:pt>
                <c:pt idx="3">
                  <c:v>0.27</c:v>
                </c:pt>
                <c:pt idx="4">
                  <c:v>0.27</c:v>
                </c:pt>
                <c:pt idx="5">
                  <c:v>0.36</c:v>
                </c:pt>
                <c:pt idx="6">
                  <c:v>0.31</c:v>
                </c:pt>
                <c:pt idx="7">
                  <c:v>0.21</c:v>
                </c:pt>
                <c:pt idx="8">
                  <c:v>0.25</c:v>
                </c:pt>
                <c:pt idx="9">
                  <c:v>0.09</c:v>
                </c:pt>
              </c:numCache>
            </c:numRef>
          </c:val>
          <c:extLst>
            <c:ext xmlns:c16="http://schemas.microsoft.com/office/drawing/2014/chart" uri="{C3380CC4-5D6E-409C-BE32-E72D297353CC}">
              <c16:uniqueId val="{00000000-80CA-4D63-92DF-9577108101F0}"/>
            </c:ext>
          </c:extLst>
        </c:ser>
        <c:ser>
          <c:idx val="1"/>
          <c:order val="1"/>
          <c:tx>
            <c:strRef>
              <c:f>Sheet1!$C$1</c:f>
              <c:strCache>
                <c:ptCount val="1"/>
                <c:pt idx="0">
                  <c:v>Very Ser. Prob.</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The economic impacts of the coronavirus</c:v>
                </c:pt>
                <c:pt idx="1">
                  <c:v>The public health impacts of the coronavirus</c:v>
                </c:pt>
                <c:pt idx="2">
                  <c:v>The cost of healthcare</c:v>
                </c:pt>
                <c:pt idx="3">
                  <c:v>Pollution of Chesapeake Bay</c:v>
                </c:pt>
                <c:pt idx="4">
                  <c:v>Pollution of rivers, lakes, and streams</c:v>
                </c:pt>
                <c:pt idx="5">
                  <c:v>Racism</c:v>
                </c:pt>
                <c:pt idx="6">
                  <c:v>Climate change</c:v>
                </c:pt>
                <c:pt idx="7">
                  <c:v>Air pollution</c:v>
                </c:pt>
                <c:pt idx="8">
                  <c:v>The amount you pay in taxes</c:v>
                </c:pt>
                <c:pt idx="9">
                  <c:v>Too much growth and development</c:v>
                </c:pt>
              </c:strCache>
            </c:strRef>
          </c:cat>
          <c:val>
            <c:numRef>
              <c:f>Sheet1!$C$2:$C$11</c:f>
              <c:numCache>
                <c:formatCode>0%</c:formatCode>
                <c:ptCount val="10"/>
                <c:pt idx="0">
                  <c:v>0.37</c:v>
                </c:pt>
                <c:pt idx="1">
                  <c:v>0.33</c:v>
                </c:pt>
                <c:pt idx="2">
                  <c:v>0.32</c:v>
                </c:pt>
                <c:pt idx="3">
                  <c:v>0.38</c:v>
                </c:pt>
                <c:pt idx="4">
                  <c:v>0.37</c:v>
                </c:pt>
                <c:pt idx="5">
                  <c:v>0.26</c:v>
                </c:pt>
                <c:pt idx="6">
                  <c:v>0.28999999999999998</c:v>
                </c:pt>
                <c:pt idx="7">
                  <c:v>0.34</c:v>
                </c:pt>
                <c:pt idx="8">
                  <c:v>0.26</c:v>
                </c:pt>
                <c:pt idx="9">
                  <c:v>0.22</c:v>
                </c:pt>
              </c:numCache>
            </c:numRef>
          </c:val>
          <c:extLst>
            <c:ext xmlns:c16="http://schemas.microsoft.com/office/drawing/2014/chart" uri="{C3380CC4-5D6E-409C-BE32-E72D297353CC}">
              <c16:uniqueId val="{00000001-80CA-4D63-92DF-9577108101F0}"/>
            </c:ext>
          </c:extLst>
        </c:ser>
        <c:ser>
          <c:idx val="2"/>
          <c:order val="2"/>
          <c:tx>
            <c:strRef>
              <c:f>Sheet1!$D$1</c:f>
              <c:strCache>
                <c:ptCount val="1"/>
                <c:pt idx="0">
                  <c:v>Smwt. Ser. Prob.</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The economic impacts of the coronavirus</c:v>
                </c:pt>
                <c:pt idx="1">
                  <c:v>The public health impacts of the coronavirus</c:v>
                </c:pt>
                <c:pt idx="2">
                  <c:v>The cost of healthcare</c:v>
                </c:pt>
                <c:pt idx="3">
                  <c:v>Pollution of Chesapeake Bay</c:v>
                </c:pt>
                <c:pt idx="4">
                  <c:v>Pollution of rivers, lakes, and streams</c:v>
                </c:pt>
                <c:pt idx="5">
                  <c:v>Racism</c:v>
                </c:pt>
                <c:pt idx="6">
                  <c:v>Climate change</c:v>
                </c:pt>
                <c:pt idx="7">
                  <c:v>Air pollution</c:v>
                </c:pt>
                <c:pt idx="8">
                  <c:v>The amount you pay in taxes</c:v>
                </c:pt>
                <c:pt idx="9">
                  <c:v>Too much growth and development</c:v>
                </c:pt>
              </c:strCache>
            </c:strRef>
          </c:cat>
          <c:val>
            <c:numRef>
              <c:f>Sheet1!$D$2:$D$11</c:f>
              <c:numCache>
                <c:formatCode>0%</c:formatCode>
                <c:ptCount val="10"/>
                <c:pt idx="0">
                  <c:v>0.09</c:v>
                </c:pt>
                <c:pt idx="1">
                  <c:v>0.12</c:v>
                </c:pt>
                <c:pt idx="2">
                  <c:v>0.19</c:v>
                </c:pt>
                <c:pt idx="3">
                  <c:v>0.24</c:v>
                </c:pt>
                <c:pt idx="4">
                  <c:v>0.25</c:v>
                </c:pt>
                <c:pt idx="5">
                  <c:v>0.2</c:v>
                </c:pt>
                <c:pt idx="6">
                  <c:v>0.19</c:v>
                </c:pt>
                <c:pt idx="7">
                  <c:v>0.28000000000000003</c:v>
                </c:pt>
                <c:pt idx="8">
                  <c:v>0.28999999999999998</c:v>
                </c:pt>
                <c:pt idx="9">
                  <c:v>0.32</c:v>
                </c:pt>
              </c:numCache>
            </c:numRef>
          </c:val>
          <c:extLst>
            <c:ext xmlns:c16="http://schemas.microsoft.com/office/drawing/2014/chart" uri="{C3380CC4-5D6E-409C-BE32-E72D297353CC}">
              <c16:uniqueId val="{00000002-80CA-4D63-92DF-9577108101F0}"/>
            </c:ext>
          </c:extLst>
        </c:ser>
        <c:ser>
          <c:idx val="3"/>
          <c:order val="3"/>
          <c:tx>
            <c:strRef>
              <c:f>Sheet1!$E$1</c:f>
              <c:strCache>
                <c:ptCount val="1"/>
                <c:pt idx="0">
                  <c:v>Not Too Ser. Prob.</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3FAB-4EF2-ACAE-5A4EC1909FAC}"/>
                </c:ext>
              </c:extLst>
            </c:dLbl>
            <c:dLbl>
              <c:idx val="2"/>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3FAB-4EF2-ACAE-5A4EC1909FAC}"/>
                </c:ext>
              </c:extLst>
            </c:dLbl>
            <c:dLbl>
              <c:idx val="3"/>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3FAB-4EF2-ACAE-5A4EC1909FAC}"/>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The economic impacts of the coronavirus</c:v>
                </c:pt>
                <c:pt idx="1">
                  <c:v>The public health impacts of the coronavirus</c:v>
                </c:pt>
                <c:pt idx="2">
                  <c:v>The cost of healthcare</c:v>
                </c:pt>
                <c:pt idx="3">
                  <c:v>Pollution of Chesapeake Bay</c:v>
                </c:pt>
                <c:pt idx="4">
                  <c:v>Pollution of rivers, lakes, and streams</c:v>
                </c:pt>
                <c:pt idx="5">
                  <c:v>Racism</c:v>
                </c:pt>
                <c:pt idx="6">
                  <c:v>Climate change</c:v>
                </c:pt>
                <c:pt idx="7">
                  <c:v>Air pollution</c:v>
                </c:pt>
                <c:pt idx="8">
                  <c:v>The amount you pay in taxes</c:v>
                </c:pt>
                <c:pt idx="9">
                  <c:v>Too much growth and development</c:v>
                </c:pt>
              </c:strCache>
            </c:strRef>
          </c:cat>
          <c:val>
            <c:numRef>
              <c:f>Sheet1!$E$2:$E$11</c:f>
              <c:numCache>
                <c:formatCode>0%</c:formatCode>
                <c:ptCount val="10"/>
                <c:pt idx="0">
                  <c:v>0.02</c:v>
                </c:pt>
                <c:pt idx="1">
                  <c:v>7.0000000000000007E-2</c:v>
                </c:pt>
                <c:pt idx="2">
                  <c:v>0.06</c:v>
                </c:pt>
                <c:pt idx="3">
                  <c:v>0.06</c:v>
                </c:pt>
                <c:pt idx="4">
                  <c:v>0.08</c:v>
                </c:pt>
                <c:pt idx="5">
                  <c:v>0.17</c:v>
                </c:pt>
                <c:pt idx="6">
                  <c:v>0.2</c:v>
                </c:pt>
                <c:pt idx="7">
                  <c:v>0.16</c:v>
                </c:pt>
                <c:pt idx="8">
                  <c:v>0.18</c:v>
                </c:pt>
                <c:pt idx="9">
                  <c:v>0.3</c:v>
                </c:pt>
              </c:numCache>
            </c:numRef>
          </c:val>
          <c:extLst>
            <c:ext xmlns:c16="http://schemas.microsoft.com/office/drawing/2014/chart" uri="{C3380CC4-5D6E-409C-BE32-E72D297353CC}">
              <c16:uniqueId val="{00000003-80CA-4D63-92DF-9577108101F0}"/>
            </c:ext>
          </c:extLst>
        </c:ser>
        <c:ser>
          <c:idx val="4"/>
          <c:order val="4"/>
          <c:tx>
            <c:strRef>
              <c:f>Sheet1!$F$1</c:f>
              <c:strCache>
                <c:ptCount val="1"/>
                <c:pt idx="0">
                  <c:v>Don't Know</c:v>
                </c:pt>
              </c:strCache>
            </c:strRef>
          </c:tx>
          <c:spPr>
            <a:solidFill>
              <a:schemeClr val="accent6"/>
            </a:solidFill>
            <a:ln>
              <a:noFill/>
            </a:ln>
            <a:effectLst/>
          </c:spPr>
          <c:invertIfNegative val="0"/>
          <c:dLbls>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FAB-4EF2-ACAE-5A4EC1909FAC}"/>
                </c:ext>
              </c:extLst>
            </c:dLbl>
            <c:dLbl>
              <c:idx val="9"/>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FAB-4EF2-ACAE-5A4EC1909FA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The economic impacts of the coronavirus</c:v>
                </c:pt>
                <c:pt idx="1">
                  <c:v>The public health impacts of the coronavirus</c:v>
                </c:pt>
                <c:pt idx="2">
                  <c:v>The cost of healthcare</c:v>
                </c:pt>
                <c:pt idx="3">
                  <c:v>Pollution of Chesapeake Bay</c:v>
                </c:pt>
                <c:pt idx="4">
                  <c:v>Pollution of rivers, lakes, and streams</c:v>
                </c:pt>
                <c:pt idx="5">
                  <c:v>Racism</c:v>
                </c:pt>
                <c:pt idx="6">
                  <c:v>Climate change</c:v>
                </c:pt>
                <c:pt idx="7">
                  <c:v>Air pollution</c:v>
                </c:pt>
                <c:pt idx="8">
                  <c:v>The amount you pay in taxes</c:v>
                </c:pt>
                <c:pt idx="9">
                  <c:v>Too much growth and development</c:v>
                </c:pt>
              </c:strCache>
            </c:strRef>
          </c:cat>
          <c:val>
            <c:numRef>
              <c:f>Sheet1!$F$2:$F$11</c:f>
              <c:numCache>
                <c:formatCode>0%</c:formatCode>
                <c:ptCount val="10"/>
                <c:pt idx="0">
                  <c:v>0.01</c:v>
                </c:pt>
                <c:pt idx="1">
                  <c:v>0.01</c:v>
                </c:pt>
                <c:pt idx="2">
                  <c:v>0.02</c:v>
                </c:pt>
                <c:pt idx="3">
                  <c:v>0.05</c:v>
                </c:pt>
                <c:pt idx="4">
                  <c:v>0.03</c:v>
                </c:pt>
                <c:pt idx="5">
                  <c:v>0.02</c:v>
                </c:pt>
                <c:pt idx="6">
                  <c:v>0.01</c:v>
                </c:pt>
                <c:pt idx="7">
                  <c:v>0.01</c:v>
                </c:pt>
                <c:pt idx="8">
                  <c:v>0.02</c:v>
                </c:pt>
                <c:pt idx="9">
                  <c:v>0.06</c:v>
                </c:pt>
              </c:numCache>
            </c:numRef>
          </c:val>
          <c:extLst>
            <c:ext xmlns:c16="http://schemas.microsoft.com/office/drawing/2014/chart" uri="{C3380CC4-5D6E-409C-BE32-E72D297353CC}">
              <c16:uniqueId val="{00000004-80CA-4D63-92DF-9577108101F0}"/>
            </c:ext>
          </c:extLst>
        </c:ser>
        <c:dLbls>
          <c:showLegendKey val="0"/>
          <c:showVal val="0"/>
          <c:showCatName val="0"/>
          <c:showSerName val="0"/>
          <c:showPercent val="0"/>
          <c:showBubbleSize val="0"/>
        </c:dLbls>
        <c:gapWidth val="30"/>
        <c:overlap val="100"/>
        <c:axId val="620695632"/>
        <c:axId val="620694976"/>
      </c:barChart>
      <c:catAx>
        <c:axId val="620695632"/>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lnSpc>
                <a:spcPts val="1500"/>
              </a:lnSpc>
              <a:defRPr sz="1800" b="0" i="0" u="none" strike="noStrike" kern="1200" baseline="0">
                <a:solidFill>
                  <a:schemeClr val="tx1"/>
                </a:solidFill>
                <a:latin typeface="+mn-lt"/>
                <a:ea typeface="+mn-ea"/>
                <a:cs typeface="+mn-cs"/>
              </a:defRPr>
            </a:pPr>
            <a:endParaRPr lang="en-US"/>
          </a:p>
        </c:txPr>
        <c:crossAx val="620694976"/>
        <c:crosses val="autoZero"/>
        <c:auto val="1"/>
        <c:lblAlgn val="ctr"/>
        <c:lblOffset val="2"/>
        <c:noMultiLvlLbl val="0"/>
      </c:catAx>
      <c:valAx>
        <c:axId val="620694976"/>
        <c:scaling>
          <c:orientation val="minMax"/>
        </c:scaling>
        <c:delete val="1"/>
        <c:axPos val="t"/>
        <c:numFmt formatCode="0%" sourceLinked="1"/>
        <c:majorTickMark val="none"/>
        <c:minorTickMark val="none"/>
        <c:tickLblPos val="nextTo"/>
        <c:crossAx val="620695632"/>
        <c:crosses val="autoZero"/>
        <c:crossBetween val="between"/>
      </c:valAx>
      <c:spPr>
        <a:noFill/>
        <a:ln>
          <a:noFill/>
        </a:ln>
        <a:effectLst/>
      </c:spPr>
    </c:plotArea>
    <c:legend>
      <c:legendPos val="t"/>
      <c:layout>
        <c:manualLayout>
          <c:xMode val="edge"/>
          <c:yMode val="edge"/>
          <c:x val="0.15786875208595746"/>
          <c:y val="0"/>
          <c:w val="0.81409822367747642"/>
          <c:h val="6.3483215913800253E-2"/>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920624183692451E-2"/>
          <c:y val="1.8928884665894243E-2"/>
          <c:w val="0.92148847735327666"/>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104E-4F7D-AE58-10812EC8DABC}"/>
              </c:ext>
            </c:extLst>
          </c:dPt>
          <c:dPt>
            <c:idx val="1"/>
            <c:invertIfNegative val="0"/>
            <c:bubble3D val="0"/>
            <c:extLst>
              <c:ext xmlns:c16="http://schemas.microsoft.com/office/drawing/2014/chart" uri="{C3380CC4-5D6E-409C-BE32-E72D297353CC}">
                <c16:uniqueId val="{00000002-104E-4F7D-AE58-10812EC8DABC}"/>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104E-4F7D-AE58-10812EC8DABC}"/>
              </c:ext>
            </c:extLst>
          </c:dPt>
          <c:dPt>
            <c:idx val="3"/>
            <c:invertIfNegative val="0"/>
            <c:bubble3D val="0"/>
            <c:spPr>
              <a:solidFill>
                <a:schemeClr val="accent5"/>
              </a:solidFill>
              <a:ln>
                <a:noFill/>
              </a:ln>
            </c:spPr>
            <c:extLst>
              <c:ext xmlns:c16="http://schemas.microsoft.com/office/drawing/2014/chart" uri="{C3380CC4-5D6E-409C-BE32-E72D297353CC}">
                <c16:uniqueId val="{00000006-104E-4F7D-AE58-10812EC8DABC}"/>
              </c:ext>
            </c:extLst>
          </c:dPt>
          <c:dPt>
            <c:idx val="4"/>
            <c:invertIfNegative val="0"/>
            <c:bubble3D val="0"/>
            <c:spPr>
              <a:solidFill>
                <a:schemeClr val="accent4"/>
              </a:solidFill>
              <a:ln>
                <a:noFill/>
              </a:ln>
            </c:spPr>
            <c:extLst>
              <c:ext xmlns:c16="http://schemas.microsoft.com/office/drawing/2014/chart" uri="{C3380CC4-5D6E-409C-BE32-E72D297353CC}">
                <c16:uniqueId val="{00000008-104E-4F7D-AE58-10812EC8DABC}"/>
              </c:ext>
            </c:extLst>
          </c:dPt>
          <c:dPt>
            <c:idx val="5"/>
            <c:invertIfNegative val="0"/>
            <c:bubble3D val="0"/>
            <c:spPr>
              <a:solidFill>
                <a:schemeClr val="accent5">
                  <a:lumMod val="75000"/>
                </a:schemeClr>
              </a:solidFill>
              <a:ln>
                <a:noFill/>
              </a:ln>
            </c:spPr>
            <c:extLst>
              <c:ext xmlns:c16="http://schemas.microsoft.com/office/drawing/2014/chart" uri="{C3380CC4-5D6E-409C-BE32-E72D297353CC}">
                <c16:uniqueId val="{0000000A-104E-4F7D-AE58-10812EC8DABC}"/>
              </c:ext>
            </c:extLst>
          </c:dPt>
          <c:dPt>
            <c:idx val="6"/>
            <c:invertIfNegative val="0"/>
            <c:bubble3D val="0"/>
            <c:spPr>
              <a:solidFill>
                <a:schemeClr val="accent6"/>
              </a:solidFill>
              <a:ln>
                <a:noFill/>
              </a:ln>
            </c:spPr>
            <c:extLst>
              <c:ext xmlns:c16="http://schemas.microsoft.com/office/drawing/2014/chart" uri="{C3380CC4-5D6E-409C-BE32-E72D297353CC}">
                <c16:uniqueId val="{0000000C-104E-4F7D-AE58-10812EC8DABC}"/>
              </c:ext>
            </c:extLst>
          </c:dPt>
          <c:dPt>
            <c:idx val="8"/>
            <c:invertIfNegative val="0"/>
            <c:bubble3D val="0"/>
            <c:spPr>
              <a:solidFill>
                <a:schemeClr val="accent6"/>
              </a:solidFill>
              <a:ln>
                <a:noFill/>
              </a:ln>
            </c:spPr>
            <c:extLst>
              <c:ext xmlns:c16="http://schemas.microsoft.com/office/drawing/2014/chart" uri="{C3380CC4-5D6E-409C-BE32-E72D297353CC}">
                <c16:uniqueId val="{0000000E-104E-4F7D-AE58-10812EC8DABC}"/>
              </c:ext>
            </c:extLst>
          </c:dPt>
          <c:dPt>
            <c:idx val="9"/>
            <c:invertIfNegative val="0"/>
            <c:bubble3D val="0"/>
            <c:extLst>
              <c:ext xmlns:c16="http://schemas.microsoft.com/office/drawing/2014/chart" uri="{C3380CC4-5D6E-409C-BE32-E72D297353CC}">
                <c16:uniqueId val="{0000000F-104E-4F7D-AE58-10812EC8DABC}"/>
              </c:ext>
            </c:extLst>
          </c:dPt>
          <c:dPt>
            <c:idx val="10"/>
            <c:invertIfNegative val="0"/>
            <c:bubble3D val="0"/>
            <c:extLst>
              <c:ext xmlns:c16="http://schemas.microsoft.com/office/drawing/2014/chart" uri="{C3380CC4-5D6E-409C-BE32-E72D297353CC}">
                <c16:uniqueId val="{00000010-104E-4F7D-AE58-10812EC8DABC}"/>
              </c:ext>
            </c:extLst>
          </c:dPt>
          <c:dPt>
            <c:idx val="12"/>
            <c:invertIfNegative val="0"/>
            <c:bubble3D val="0"/>
            <c:extLst>
              <c:ext xmlns:c16="http://schemas.microsoft.com/office/drawing/2014/chart" uri="{C3380CC4-5D6E-409C-BE32-E72D297353CC}">
                <c16:uniqueId val="{00000011-104E-4F7D-AE58-10812EC8DABC}"/>
              </c:ext>
            </c:extLst>
          </c:dPt>
          <c:dPt>
            <c:idx val="15"/>
            <c:invertIfNegative val="0"/>
            <c:bubble3D val="0"/>
            <c:extLst>
              <c:ext xmlns:c16="http://schemas.microsoft.com/office/drawing/2014/chart" uri="{C3380CC4-5D6E-409C-BE32-E72D297353CC}">
                <c16:uniqueId val="{00000012-104E-4F7D-AE58-10812EC8DABC}"/>
              </c:ext>
            </c:extLst>
          </c:dPt>
          <c:dPt>
            <c:idx val="18"/>
            <c:invertIfNegative val="0"/>
            <c:bubble3D val="0"/>
            <c:extLst>
              <c:ext xmlns:c16="http://schemas.microsoft.com/office/drawing/2014/chart" uri="{C3380CC4-5D6E-409C-BE32-E72D297353CC}">
                <c16:uniqueId val="{00000013-104E-4F7D-AE58-10812EC8DABC}"/>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Sheet1!$A$2:$A$8</c:f>
              <c:strCache>
                <c:ptCount val="7"/>
                <c:pt idx="0">
                  <c:v>Strongly support</c:v>
                </c:pt>
                <c:pt idx="1">
                  <c:v>Somewhat support</c:v>
                </c:pt>
                <c:pt idx="3">
                  <c:v>Somewhat oppose</c:v>
                </c:pt>
                <c:pt idx="4">
                  <c:v>Strongly oppose</c:v>
                </c:pt>
                <c:pt idx="6">
                  <c:v>Don't know</c:v>
                </c:pt>
              </c:strCache>
            </c:strRef>
          </c:cat>
          <c:val>
            <c:numRef>
              <c:f>Sheet1!$B$2:$B$8</c:f>
              <c:numCache>
                <c:formatCode>0%</c:formatCode>
                <c:ptCount val="7"/>
                <c:pt idx="0">
                  <c:v>0.12</c:v>
                </c:pt>
                <c:pt idx="1">
                  <c:v>0.26</c:v>
                </c:pt>
                <c:pt idx="3">
                  <c:v>0.25</c:v>
                </c:pt>
                <c:pt idx="4">
                  <c:v>0.31</c:v>
                </c:pt>
                <c:pt idx="6">
                  <c:v>0.06</c:v>
                </c:pt>
              </c:numCache>
            </c:numRef>
          </c:val>
          <c:extLst>
            <c:ext xmlns:c16="http://schemas.microsoft.com/office/drawing/2014/chart" uri="{C3380CC4-5D6E-409C-BE32-E72D297353CC}">
              <c16:uniqueId val="{00000014-104E-4F7D-AE58-10812EC8DABC}"/>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max val="0.60000000000000009"/>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920624183692451E-2"/>
          <c:y val="1.8928884665894243E-2"/>
          <c:w val="0.92148847735327666"/>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893F-4F47-9FE1-975EF37B165A}"/>
              </c:ext>
            </c:extLst>
          </c:dPt>
          <c:dPt>
            <c:idx val="1"/>
            <c:invertIfNegative val="0"/>
            <c:bubble3D val="0"/>
            <c:extLst>
              <c:ext xmlns:c16="http://schemas.microsoft.com/office/drawing/2014/chart" uri="{C3380CC4-5D6E-409C-BE32-E72D297353CC}">
                <c16:uniqueId val="{00000002-893F-4F47-9FE1-975EF37B165A}"/>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893F-4F47-9FE1-975EF37B165A}"/>
              </c:ext>
            </c:extLst>
          </c:dPt>
          <c:dPt>
            <c:idx val="3"/>
            <c:invertIfNegative val="0"/>
            <c:bubble3D val="0"/>
            <c:spPr>
              <a:solidFill>
                <a:schemeClr val="accent5"/>
              </a:solidFill>
              <a:ln>
                <a:noFill/>
              </a:ln>
            </c:spPr>
            <c:extLst>
              <c:ext xmlns:c16="http://schemas.microsoft.com/office/drawing/2014/chart" uri="{C3380CC4-5D6E-409C-BE32-E72D297353CC}">
                <c16:uniqueId val="{00000006-893F-4F47-9FE1-975EF37B165A}"/>
              </c:ext>
            </c:extLst>
          </c:dPt>
          <c:dPt>
            <c:idx val="4"/>
            <c:invertIfNegative val="0"/>
            <c:bubble3D val="0"/>
            <c:spPr>
              <a:solidFill>
                <a:schemeClr val="accent4"/>
              </a:solidFill>
              <a:ln>
                <a:noFill/>
              </a:ln>
            </c:spPr>
            <c:extLst>
              <c:ext xmlns:c16="http://schemas.microsoft.com/office/drawing/2014/chart" uri="{C3380CC4-5D6E-409C-BE32-E72D297353CC}">
                <c16:uniqueId val="{00000008-893F-4F47-9FE1-975EF37B165A}"/>
              </c:ext>
            </c:extLst>
          </c:dPt>
          <c:dPt>
            <c:idx val="5"/>
            <c:invertIfNegative val="0"/>
            <c:bubble3D val="0"/>
            <c:spPr>
              <a:solidFill>
                <a:schemeClr val="accent5">
                  <a:lumMod val="75000"/>
                </a:schemeClr>
              </a:solidFill>
              <a:ln>
                <a:noFill/>
              </a:ln>
            </c:spPr>
            <c:extLst>
              <c:ext xmlns:c16="http://schemas.microsoft.com/office/drawing/2014/chart" uri="{C3380CC4-5D6E-409C-BE32-E72D297353CC}">
                <c16:uniqueId val="{0000000A-893F-4F47-9FE1-975EF37B165A}"/>
              </c:ext>
            </c:extLst>
          </c:dPt>
          <c:dPt>
            <c:idx val="6"/>
            <c:invertIfNegative val="0"/>
            <c:bubble3D val="0"/>
            <c:spPr>
              <a:solidFill>
                <a:schemeClr val="accent6"/>
              </a:solidFill>
              <a:ln>
                <a:noFill/>
              </a:ln>
            </c:spPr>
            <c:extLst>
              <c:ext xmlns:c16="http://schemas.microsoft.com/office/drawing/2014/chart" uri="{C3380CC4-5D6E-409C-BE32-E72D297353CC}">
                <c16:uniqueId val="{0000000C-893F-4F47-9FE1-975EF37B165A}"/>
              </c:ext>
            </c:extLst>
          </c:dPt>
          <c:dPt>
            <c:idx val="8"/>
            <c:invertIfNegative val="0"/>
            <c:bubble3D val="0"/>
            <c:spPr>
              <a:solidFill>
                <a:schemeClr val="accent6"/>
              </a:solidFill>
              <a:ln>
                <a:noFill/>
              </a:ln>
            </c:spPr>
            <c:extLst>
              <c:ext xmlns:c16="http://schemas.microsoft.com/office/drawing/2014/chart" uri="{C3380CC4-5D6E-409C-BE32-E72D297353CC}">
                <c16:uniqueId val="{0000000E-893F-4F47-9FE1-975EF37B165A}"/>
              </c:ext>
            </c:extLst>
          </c:dPt>
          <c:dPt>
            <c:idx val="9"/>
            <c:invertIfNegative val="0"/>
            <c:bubble3D val="0"/>
            <c:extLst>
              <c:ext xmlns:c16="http://schemas.microsoft.com/office/drawing/2014/chart" uri="{C3380CC4-5D6E-409C-BE32-E72D297353CC}">
                <c16:uniqueId val="{0000000F-893F-4F47-9FE1-975EF37B165A}"/>
              </c:ext>
            </c:extLst>
          </c:dPt>
          <c:dPt>
            <c:idx val="10"/>
            <c:invertIfNegative val="0"/>
            <c:bubble3D val="0"/>
            <c:extLst>
              <c:ext xmlns:c16="http://schemas.microsoft.com/office/drawing/2014/chart" uri="{C3380CC4-5D6E-409C-BE32-E72D297353CC}">
                <c16:uniqueId val="{00000010-893F-4F47-9FE1-975EF37B165A}"/>
              </c:ext>
            </c:extLst>
          </c:dPt>
          <c:dPt>
            <c:idx val="12"/>
            <c:invertIfNegative val="0"/>
            <c:bubble3D val="0"/>
            <c:extLst>
              <c:ext xmlns:c16="http://schemas.microsoft.com/office/drawing/2014/chart" uri="{C3380CC4-5D6E-409C-BE32-E72D297353CC}">
                <c16:uniqueId val="{00000011-893F-4F47-9FE1-975EF37B165A}"/>
              </c:ext>
            </c:extLst>
          </c:dPt>
          <c:dPt>
            <c:idx val="15"/>
            <c:invertIfNegative val="0"/>
            <c:bubble3D val="0"/>
            <c:extLst>
              <c:ext xmlns:c16="http://schemas.microsoft.com/office/drawing/2014/chart" uri="{C3380CC4-5D6E-409C-BE32-E72D297353CC}">
                <c16:uniqueId val="{00000012-893F-4F47-9FE1-975EF37B165A}"/>
              </c:ext>
            </c:extLst>
          </c:dPt>
          <c:dPt>
            <c:idx val="18"/>
            <c:invertIfNegative val="0"/>
            <c:bubble3D val="0"/>
            <c:extLst>
              <c:ext xmlns:c16="http://schemas.microsoft.com/office/drawing/2014/chart" uri="{C3380CC4-5D6E-409C-BE32-E72D297353CC}">
                <c16:uniqueId val="{00000013-893F-4F47-9FE1-975EF37B165A}"/>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Sheet1!$A$2:$A$8</c:f>
              <c:strCache>
                <c:ptCount val="7"/>
                <c:pt idx="0">
                  <c:v>Strongly support</c:v>
                </c:pt>
                <c:pt idx="1">
                  <c:v>Somewhat support</c:v>
                </c:pt>
                <c:pt idx="3">
                  <c:v>Somewhat oppose</c:v>
                </c:pt>
                <c:pt idx="4">
                  <c:v>Strongly oppose</c:v>
                </c:pt>
                <c:pt idx="6">
                  <c:v>Don't know</c:v>
                </c:pt>
              </c:strCache>
            </c:strRef>
          </c:cat>
          <c:val>
            <c:numRef>
              <c:f>Sheet1!$B$2:$B$8</c:f>
              <c:numCache>
                <c:formatCode>0%</c:formatCode>
                <c:ptCount val="7"/>
                <c:pt idx="0">
                  <c:v>0.09</c:v>
                </c:pt>
                <c:pt idx="1">
                  <c:v>0.22</c:v>
                </c:pt>
                <c:pt idx="3">
                  <c:v>0.28000000000000003</c:v>
                </c:pt>
                <c:pt idx="4">
                  <c:v>0.35</c:v>
                </c:pt>
                <c:pt idx="6">
                  <c:v>7.0000000000000007E-2</c:v>
                </c:pt>
              </c:numCache>
            </c:numRef>
          </c:val>
          <c:extLst>
            <c:ext xmlns:c16="http://schemas.microsoft.com/office/drawing/2014/chart" uri="{C3380CC4-5D6E-409C-BE32-E72D297353CC}">
              <c16:uniqueId val="{00000014-893F-4F47-9FE1-975EF37B165A}"/>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max val="0.60000000000000009"/>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61876481663827"/>
          <c:y val="2.2997093092434757E-2"/>
          <c:w val="0.67692390087599708"/>
          <c:h val="1"/>
        </c:manualLayout>
      </c:layout>
      <c:pieChart>
        <c:varyColors val="1"/>
        <c:ser>
          <c:idx val="0"/>
          <c:order val="0"/>
          <c:tx>
            <c:strRef>
              <c:f>Sheet1!$B$1</c:f>
              <c:strCache>
                <c:ptCount val="1"/>
                <c:pt idx="0">
                  <c:v>Column2</c:v>
                </c:pt>
              </c:strCache>
            </c:strRef>
          </c:tx>
          <c:spPr>
            <a:ln w="19050">
              <a:solidFill>
                <a:schemeClr val="accent3"/>
              </a:solidFill>
            </a:ln>
            <a:effectLst/>
            <a:scene3d>
              <a:camera prst="orthographicFront"/>
              <a:lightRig rig="soft" dir="t"/>
            </a:scene3d>
            <a:sp3d/>
          </c:spPr>
          <c:dPt>
            <c:idx val="0"/>
            <c:bubble3D val="0"/>
            <c:extLst>
              <c:ext xmlns:c16="http://schemas.microsoft.com/office/drawing/2014/chart" uri="{C3380CC4-5D6E-409C-BE32-E72D297353CC}">
                <c16:uniqueId val="{00000001-F74F-41E2-975A-7743E28DA82D}"/>
              </c:ext>
            </c:extLst>
          </c:dPt>
          <c:dPt>
            <c:idx val="1"/>
            <c:bubble3D val="0"/>
            <c:spPr>
              <a:solidFill>
                <a:schemeClr val="accent6"/>
              </a:solidFill>
              <a:ln w="19050">
                <a:solidFill>
                  <a:schemeClr val="accent3"/>
                </a:solidFill>
              </a:ln>
              <a:effectLst/>
              <a:scene3d>
                <a:camera prst="orthographicFront"/>
                <a:lightRig rig="soft" dir="t"/>
              </a:scene3d>
              <a:sp3d/>
            </c:spPr>
            <c:extLst>
              <c:ext xmlns:c16="http://schemas.microsoft.com/office/drawing/2014/chart" uri="{C3380CC4-5D6E-409C-BE32-E72D297353CC}">
                <c16:uniqueId val="{00000003-F74F-41E2-975A-7743E28DA82D}"/>
              </c:ext>
            </c:extLst>
          </c:dPt>
          <c:dPt>
            <c:idx val="2"/>
            <c:bubble3D val="0"/>
            <c:spPr>
              <a:solidFill>
                <a:schemeClr val="accent4"/>
              </a:solidFill>
              <a:ln w="19050">
                <a:solidFill>
                  <a:schemeClr val="accent3"/>
                </a:solidFill>
              </a:ln>
              <a:effectLst/>
              <a:scene3d>
                <a:camera prst="orthographicFront"/>
                <a:lightRig rig="soft" dir="t"/>
              </a:scene3d>
              <a:sp3d/>
            </c:spPr>
            <c:extLst>
              <c:ext xmlns:c16="http://schemas.microsoft.com/office/drawing/2014/chart" uri="{C3380CC4-5D6E-409C-BE32-E72D297353CC}">
                <c16:uniqueId val="{00000005-F74F-41E2-975A-7743E28DA82D}"/>
              </c:ext>
            </c:extLst>
          </c:dPt>
          <c:dPt>
            <c:idx val="3"/>
            <c:bubble3D val="0"/>
            <c:spPr>
              <a:solidFill>
                <a:srgbClr val="FFCC66"/>
              </a:solidFill>
              <a:ln w="19050">
                <a:solidFill>
                  <a:schemeClr val="accent3"/>
                </a:solidFill>
              </a:ln>
              <a:effectLst/>
              <a:scene3d>
                <a:camera prst="orthographicFront"/>
                <a:lightRig rig="soft" dir="t"/>
              </a:scene3d>
              <a:sp3d/>
            </c:spPr>
            <c:extLst>
              <c:ext xmlns:c16="http://schemas.microsoft.com/office/drawing/2014/chart" uri="{C3380CC4-5D6E-409C-BE32-E72D297353CC}">
                <c16:uniqueId val="{00000007-F74F-41E2-975A-7743E28DA82D}"/>
              </c:ext>
            </c:extLst>
          </c:dPt>
          <c:dLbls>
            <c:dLbl>
              <c:idx val="0"/>
              <c:layout>
                <c:manualLayout>
                  <c:x val="-0.15379711027902654"/>
                  <c:y val="0.13127116690476243"/>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F74F-41E2-975A-7743E28DA82D}"/>
                </c:ext>
              </c:extLst>
            </c:dLbl>
            <c:dLbl>
              <c:idx val="1"/>
              <c:layout>
                <c:manualLayout>
                  <c:x val="-0.16246173621023929"/>
                  <c:y val="-0.18170564057372784"/>
                </c:manualLayout>
              </c:layout>
              <c:spPr>
                <a:noFill/>
                <a:ln>
                  <a:noFill/>
                </a:ln>
                <a:effectLst/>
              </c:spPr>
              <c:txPr>
                <a:bodyPr/>
                <a:lstStyle/>
                <a:p>
                  <a:pPr>
                    <a:lnSpc>
                      <a:spcPts val="1900"/>
                    </a:lnSpc>
                    <a:defRPr>
                      <a:solidFill>
                        <a:schemeClr val="tx1"/>
                      </a:solidFill>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F74F-41E2-975A-7743E28DA82D}"/>
                </c:ext>
              </c:extLst>
            </c:dLbl>
            <c:dLbl>
              <c:idx val="2"/>
              <c:layout>
                <c:manualLayout>
                  <c:x val="0.26509081909540277"/>
                  <c:y val="-9.1584535049834253E-3"/>
                </c:manualLayout>
              </c:layout>
              <c:spPr/>
              <c:txPr>
                <a:bodyPr/>
                <a:lstStyle/>
                <a:p>
                  <a:pPr>
                    <a:lnSpc>
                      <a:spcPts val="1900"/>
                    </a:lnSpc>
                    <a:defRPr>
                      <a:solidFill>
                        <a:schemeClr val="accent3"/>
                      </a:solidFill>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F74F-41E2-975A-7743E28DA82D}"/>
                </c:ext>
              </c:extLst>
            </c:dLbl>
            <c:spPr>
              <a:noFill/>
              <a:ln>
                <a:noFill/>
              </a:ln>
              <a:effectLst/>
            </c:spPr>
            <c:txPr>
              <a:bodyPr/>
              <a:lstStyle/>
              <a:p>
                <a:pPr>
                  <a:lnSpc>
                    <a:spcPts val="1900"/>
                  </a:lnSpc>
                  <a:defRPr>
                    <a:solidFill>
                      <a:schemeClr val="accent3"/>
                    </a:solidFill>
                  </a:defRPr>
                </a:pPr>
                <a:endParaRPr lang="en-US"/>
              </a:p>
            </c:tx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Sheet1!$A$2:$A$4</c:f>
              <c:strCache>
                <c:ptCount val="3"/>
                <c:pt idx="0">
                  <c:v>Consistent Pro-Diversion</c:v>
                </c:pt>
                <c:pt idx="1">
                  <c:v>Swing </c:v>
                </c:pt>
                <c:pt idx="2">
                  <c:v>Consistent Anti-Diversion</c:v>
                </c:pt>
              </c:strCache>
            </c:strRef>
          </c:cat>
          <c:val>
            <c:numRef>
              <c:f>Sheet1!$B$2:$B$4</c:f>
              <c:numCache>
                <c:formatCode>0%</c:formatCode>
                <c:ptCount val="3"/>
                <c:pt idx="0">
                  <c:v>0.19</c:v>
                </c:pt>
                <c:pt idx="1">
                  <c:v>0.35</c:v>
                </c:pt>
                <c:pt idx="2">
                  <c:v>0.46</c:v>
                </c:pt>
              </c:numCache>
            </c:numRef>
          </c:val>
          <c:extLst>
            <c:ext xmlns:c16="http://schemas.microsoft.com/office/drawing/2014/chart" uri="{C3380CC4-5D6E-409C-BE32-E72D297353CC}">
              <c16:uniqueId val="{00000008-F74F-41E2-975A-7743E28DA82D}"/>
            </c:ext>
          </c:extLst>
        </c:ser>
        <c:dLbls>
          <c:showLegendKey val="0"/>
          <c:showVal val="0"/>
          <c:showCatName val="0"/>
          <c:showSerName val="0"/>
          <c:showPercent val="0"/>
          <c:showBubbleSize val="0"/>
          <c:showLeaderLines val="1"/>
        </c:dLbls>
        <c:firstSliceAng val="353"/>
      </c:pieChart>
      <c:spPr>
        <a:ln>
          <a:noFill/>
        </a:ln>
      </c:spPr>
    </c:plotArea>
    <c:plotVisOnly val="1"/>
    <c:dispBlanksAs val="zero"/>
    <c:showDLblsOverMax val="0"/>
  </c:chart>
  <c:spPr>
    <a:scene3d>
      <a:camera prst="orthographicFront"/>
      <a:lightRig rig="threePt" dir="t"/>
    </a:scene3d>
  </c:spPr>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251583655052702"/>
          <c:y val="0.14733928832918436"/>
          <c:w val="0.60562698606407306"/>
          <c:h val="0.83121728761793201"/>
        </c:manualLayout>
      </c:layout>
      <c:barChart>
        <c:barDir val="bar"/>
        <c:grouping val="percentStacked"/>
        <c:varyColors val="0"/>
        <c:ser>
          <c:idx val="0"/>
          <c:order val="0"/>
          <c:tx>
            <c:strRef>
              <c:f>Sheet1!$B$1</c:f>
              <c:strCache>
                <c:ptCount val="1"/>
                <c:pt idx="0">
                  <c:v>Strng. Supp.</c:v>
                </c:pt>
              </c:strCache>
            </c:strRef>
          </c:tx>
          <c:spPr>
            <a:solidFill>
              <a:schemeClr val="accent1"/>
            </a:solidFill>
            <a:ln>
              <a:noFill/>
            </a:ln>
          </c:spPr>
          <c:invertIfNegative val="0"/>
          <c:dLbls>
            <c:spPr>
              <a:noFill/>
              <a:ln>
                <a:noFill/>
              </a:ln>
              <a:effectLst/>
            </c:spPr>
            <c:txPr>
              <a:bodyPr wrap="square" lIns="38100" tIns="19050" rIns="38100" bIns="19050" anchor="ctr">
                <a:spAutoFit/>
              </a:bodyPr>
              <a:lstStyle/>
              <a:p>
                <a:pPr>
                  <a:defRPr sz="1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Initial Opinion</c:v>
                </c:pt>
                <c:pt idx="1">
                  <c:v>After Pro/Con</c:v>
                </c:pt>
                <c:pt idx="2">
                  <c:v>After Critiques of Diversion</c:v>
                </c:pt>
              </c:strCache>
            </c:strRef>
          </c:cat>
          <c:val>
            <c:numRef>
              <c:f>Sheet1!$B$2:$B$4</c:f>
              <c:numCache>
                <c:formatCode>0%</c:formatCode>
                <c:ptCount val="3"/>
                <c:pt idx="0">
                  <c:v>0.09</c:v>
                </c:pt>
                <c:pt idx="1">
                  <c:v>0.12</c:v>
                </c:pt>
                <c:pt idx="2">
                  <c:v>0.11</c:v>
                </c:pt>
              </c:numCache>
            </c:numRef>
          </c:val>
          <c:extLst>
            <c:ext xmlns:c16="http://schemas.microsoft.com/office/drawing/2014/chart" uri="{C3380CC4-5D6E-409C-BE32-E72D297353CC}">
              <c16:uniqueId val="{00000000-4CC7-4D16-BA4B-89476E066A63}"/>
            </c:ext>
          </c:extLst>
        </c:ser>
        <c:ser>
          <c:idx val="1"/>
          <c:order val="1"/>
          <c:tx>
            <c:strRef>
              <c:f>Sheet1!$C$1</c:f>
              <c:strCache>
                <c:ptCount val="1"/>
                <c:pt idx="0">
                  <c:v>Smwt. Supp.</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Initial Opinion</c:v>
                </c:pt>
                <c:pt idx="1">
                  <c:v>After Pro/Con</c:v>
                </c:pt>
                <c:pt idx="2">
                  <c:v>After Critiques of Diversion</c:v>
                </c:pt>
              </c:strCache>
            </c:strRef>
          </c:cat>
          <c:val>
            <c:numRef>
              <c:f>Sheet1!$C$2:$C$4</c:f>
              <c:numCache>
                <c:formatCode>0%</c:formatCode>
                <c:ptCount val="3"/>
                <c:pt idx="0">
                  <c:v>0.22</c:v>
                </c:pt>
                <c:pt idx="1">
                  <c:v>0.26</c:v>
                </c:pt>
                <c:pt idx="2">
                  <c:v>0.21</c:v>
                </c:pt>
              </c:numCache>
            </c:numRef>
          </c:val>
          <c:extLst>
            <c:ext xmlns:c16="http://schemas.microsoft.com/office/drawing/2014/chart" uri="{C3380CC4-5D6E-409C-BE32-E72D297353CC}">
              <c16:uniqueId val="{00000001-4CC7-4D16-BA4B-89476E066A63}"/>
            </c:ext>
          </c:extLst>
        </c:ser>
        <c:ser>
          <c:idx val="2"/>
          <c:order val="2"/>
          <c:tx>
            <c:strRef>
              <c:f>Sheet1!$D$1</c:f>
              <c:strCache>
                <c:ptCount val="1"/>
                <c:pt idx="0">
                  <c:v>Don't Know</c:v>
                </c:pt>
              </c:strCache>
            </c:strRef>
          </c:tx>
          <c:spPr>
            <a:solidFill>
              <a:schemeClr val="accent6"/>
            </a:solidFill>
            <a:ln>
              <a:noFill/>
            </a:ln>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1-8504-4FC8-AFDF-389B641DA735}"/>
                </c:ext>
              </c:extLst>
            </c:dLbl>
            <c:dLbl>
              <c:idx val="4"/>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extLst>
                <c:ext xmlns:c16="http://schemas.microsoft.com/office/drawing/2014/chart" uri="{C3380CC4-5D6E-409C-BE32-E72D297353CC}">
                  <c16:uniqueId val="{00000006-4CC7-4D16-BA4B-89476E066A6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Initial Opinion</c:v>
                </c:pt>
                <c:pt idx="1">
                  <c:v>After Pro/Con</c:v>
                </c:pt>
                <c:pt idx="2">
                  <c:v>After Critiques of Diversion</c:v>
                </c:pt>
              </c:strCache>
            </c:strRef>
          </c:cat>
          <c:val>
            <c:numRef>
              <c:f>Sheet1!$D$2:$D$4</c:f>
              <c:numCache>
                <c:formatCode>0%</c:formatCode>
                <c:ptCount val="3"/>
                <c:pt idx="0">
                  <c:v>7.0000000000000007E-2</c:v>
                </c:pt>
                <c:pt idx="1">
                  <c:v>0.06</c:v>
                </c:pt>
                <c:pt idx="2">
                  <c:v>0.04</c:v>
                </c:pt>
              </c:numCache>
            </c:numRef>
          </c:val>
          <c:extLst>
            <c:ext xmlns:c16="http://schemas.microsoft.com/office/drawing/2014/chart" uri="{C3380CC4-5D6E-409C-BE32-E72D297353CC}">
              <c16:uniqueId val="{00000002-4CC7-4D16-BA4B-89476E066A63}"/>
            </c:ext>
          </c:extLst>
        </c:ser>
        <c:ser>
          <c:idx val="3"/>
          <c:order val="3"/>
          <c:tx>
            <c:strRef>
              <c:f>Sheet1!$E$1</c:f>
              <c:strCache>
                <c:ptCount val="1"/>
                <c:pt idx="0">
                  <c:v>Smwt. Opp.</c:v>
                </c:pt>
              </c:strCache>
            </c:strRef>
          </c:tx>
          <c:spPr>
            <a:solidFill>
              <a:schemeClr val="accent5"/>
            </a:solidFill>
            <a:ln>
              <a:noFill/>
            </a:ln>
          </c:spPr>
          <c:invertIfNegative val="0"/>
          <c:dLbls>
            <c:spPr>
              <a:noFill/>
              <a:ln>
                <a:noFill/>
              </a:ln>
              <a:effectLst/>
            </c:spPr>
            <c:txPr>
              <a:bodyPr wrap="square" lIns="38100" tIns="19050" rIns="38100" bIns="19050" anchor="ctr">
                <a:spAutoFit/>
              </a:bodyPr>
              <a:lstStyle/>
              <a:p>
                <a:pPr>
                  <a:defRPr sz="1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Initial Opinion</c:v>
                </c:pt>
                <c:pt idx="1">
                  <c:v>After Pro/Con</c:v>
                </c:pt>
                <c:pt idx="2">
                  <c:v>After Critiques of Diversion</c:v>
                </c:pt>
              </c:strCache>
            </c:strRef>
          </c:cat>
          <c:val>
            <c:numRef>
              <c:f>Sheet1!$E$2:$E$4</c:f>
              <c:numCache>
                <c:formatCode>0%</c:formatCode>
                <c:ptCount val="3"/>
                <c:pt idx="0">
                  <c:v>0.28000000000000003</c:v>
                </c:pt>
                <c:pt idx="1">
                  <c:v>0.25</c:v>
                </c:pt>
                <c:pt idx="2">
                  <c:v>0.24</c:v>
                </c:pt>
              </c:numCache>
            </c:numRef>
          </c:val>
          <c:extLst>
            <c:ext xmlns:c16="http://schemas.microsoft.com/office/drawing/2014/chart" uri="{C3380CC4-5D6E-409C-BE32-E72D297353CC}">
              <c16:uniqueId val="{00000003-4CC7-4D16-BA4B-89476E066A63}"/>
            </c:ext>
          </c:extLst>
        </c:ser>
        <c:ser>
          <c:idx val="4"/>
          <c:order val="4"/>
          <c:tx>
            <c:strRef>
              <c:f>Sheet1!$F$1</c:f>
              <c:strCache>
                <c:ptCount val="1"/>
                <c:pt idx="0">
                  <c:v>Strng. Opp.</c:v>
                </c:pt>
              </c:strCache>
            </c:strRef>
          </c:tx>
          <c:spPr>
            <a:solidFill>
              <a:schemeClr val="accent4"/>
            </a:solidFill>
            <a:ln>
              <a:noFill/>
            </a:ln>
          </c:spPr>
          <c:invertIfNegative val="0"/>
          <c:dLbls>
            <c:spPr>
              <a:noFill/>
              <a:ln>
                <a:noFill/>
              </a:ln>
              <a:effectLst/>
            </c:spPr>
            <c:txPr>
              <a:bodyPr wrap="square" lIns="38100" tIns="19050" rIns="38100" bIns="19050" anchor="ctr">
                <a:spAutoFit/>
              </a:bodyPr>
              <a:lstStyle/>
              <a:p>
                <a:pPr>
                  <a:defRPr sz="1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Initial Opinion</c:v>
                </c:pt>
                <c:pt idx="1">
                  <c:v>After Pro/Con</c:v>
                </c:pt>
                <c:pt idx="2">
                  <c:v>After Critiques of Diversion</c:v>
                </c:pt>
              </c:strCache>
            </c:strRef>
          </c:cat>
          <c:val>
            <c:numRef>
              <c:f>Sheet1!$F$2:$F$4</c:f>
              <c:numCache>
                <c:formatCode>0%</c:formatCode>
                <c:ptCount val="3"/>
                <c:pt idx="0">
                  <c:v>0.35</c:v>
                </c:pt>
                <c:pt idx="1">
                  <c:v>0.31</c:v>
                </c:pt>
                <c:pt idx="2">
                  <c:v>0.4</c:v>
                </c:pt>
              </c:numCache>
            </c:numRef>
          </c:val>
          <c:extLst>
            <c:ext xmlns:c16="http://schemas.microsoft.com/office/drawing/2014/chart" uri="{C3380CC4-5D6E-409C-BE32-E72D297353CC}">
              <c16:uniqueId val="{00000004-4CC7-4D16-BA4B-89476E066A63}"/>
            </c:ext>
          </c:extLst>
        </c:ser>
        <c:dLbls>
          <c:showLegendKey val="0"/>
          <c:showVal val="1"/>
          <c:showCatName val="0"/>
          <c:showSerName val="0"/>
          <c:showPercent val="0"/>
          <c:showBubbleSize val="0"/>
        </c:dLbls>
        <c:gapWidth val="35"/>
        <c:overlap val="100"/>
        <c:axId val="248961216"/>
        <c:axId val="248961608"/>
      </c:barChart>
      <c:catAx>
        <c:axId val="248961216"/>
        <c:scaling>
          <c:orientation val="maxMin"/>
        </c:scaling>
        <c:delete val="0"/>
        <c:axPos val="l"/>
        <c:numFmt formatCode="General" sourceLinked="1"/>
        <c:majorTickMark val="none"/>
        <c:minorTickMark val="none"/>
        <c:tickLblPos val="nextTo"/>
        <c:spPr>
          <a:ln>
            <a:noFill/>
          </a:ln>
        </c:spPr>
        <c:txPr>
          <a:bodyPr/>
          <a:lstStyle/>
          <a:p>
            <a:pPr algn="r">
              <a:lnSpc>
                <a:spcPts val="1800"/>
              </a:lnSpc>
              <a:defRPr sz="1800"/>
            </a:pPr>
            <a:endParaRPr lang="en-US"/>
          </a:p>
        </c:txPr>
        <c:crossAx val="248961608"/>
        <c:crosses val="autoZero"/>
        <c:auto val="1"/>
        <c:lblAlgn val="ctr"/>
        <c:lblOffset val="20"/>
        <c:noMultiLvlLbl val="0"/>
      </c:catAx>
      <c:valAx>
        <c:axId val="248961608"/>
        <c:scaling>
          <c:orientation val="minMax"/>
          <c:max val="1"/>
          <c:min val="0"/>
        </c:scaling>
        <c:delete val="1"/>
        <c:axPos val="b"/>
        <c:numFmt formatCode="0%" sourceLinked="1"/>
        <c:majorTickMark val="out"/>
        <c:minorTickMark val="none"/>
        <c:tickLblPos val="nextTo"/>
        <c:crossAx val="248961216"/>
        <c:crosses val="max"/>
        <c:crossBetween val="between"/>
        <c:majorUnit val="0.2"/>
      </c:valAx>
    </c:plotArea>
    <c:legend>
      <c:legendPos val="t"/>
      <c:layout>
        <c:manualLayout>
          <c:xMode val="edge"/>
          <c:yMode val="edge"/>
          <c:x val="0.25382093340483314"/>
          <c:y val="3.5212643557935693E-2"/>
          <c:w val="0.68735219763872535"/>
          <c:h val="5.8516649152811219E-2"/>
        </c:manualLayout>
      </c:layout>
      <c:overlay val="0"/>
      <c:txPr>
        <a:bodyPr/>
        <a:lstStyle/>
        <a:p>
          <a:pPr>
            <a:defRPr sz="13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382865407443454"/>
          <c:y val="8.6435549064701939E-2"/>
          <c:w val="0.67896073151984571"/>
          <c:h val="0.85175024853310921"/>
        </c:manualLayout>
      </c:layout>
      <c:barChart>
        <c:barDir val="bar"/>
        <c:grouping val="stacked"/>
        <c:varyColors val="0"/>
        <c:ser>
          <c:idx val="0"/>
          <c:order val="0"/>
          <c:tx>
            <c:strRef>
              <c:f>Sheet1!$B$1</c:f>
              <c:strCache>
                <c:ptCount val="1"/>
                <c:pt idx="0">
                  <c:v>Very Convincing</c:v>
                </c:pt>
              </c:strCache>
            </c:strRef>
          </c:tx>
          <c:spPr>
            <a:solidFill>
              <a:schemeClr val="accent4"/>
            </a:solidFill>
            <a:ln>
              <a:noFill/>
            </a:ln>
          </c:spPr>
          <c:invertIfNegative val="0"/>
          <c:dLbls>
            <c:spPr>
              <a:noFill/>
              <a:ln>
                <a:noFill/>
              </a:ln>
              <a:effectLst/>
            </c:spPr>
            <c:txPr>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^Clean Water</c:v>
                </c:pt>
                <c:pt idx="1">
                  <c:v>Use/Health</c:v>
                </c:pt>
                <c:pt idx="2">
                  <c:v>Use/COVID</c:v>
                </c:pt>
                <c:pt idx="3">
                  <c:v>^Generations</c:v>
                </c:pt>
                <c:pt idx="4">
                  <c:v>^Diversions</c:v>
                </c:pt>
                <c:pt idx="5">
                  <c:v>Equity/Pollution</c:v>
                </c:pt>
                <c:pt idx="6">
                  <c:v>Equity/Access</c:v>
                </c:pt>
              </c:strCache>
            </c:strRef>
          </c:cat>
          <c:val>
            <c:numRef>
              <c:f>Sheet1!$B$2:$B$8</c:f>
              <c:numCache>
                <c:formatCode>0%</c:formatCode>
                <c:ptCount val="7"/>
                <c:pt idx="0">
                  <c:v>0.53</c:v>
                </c:pt>
                <c:pt idx="1">
                  <c:v>0.47</c:v>
                </c:pt>
                <c:pt idx="2">
                  <c:v>0.46</c:v>
                </c:pt>
                <c:pt idx="3">
                  <c:v>0.43</c:v>
                </c:pt>
                <c:pt idx="4">
                  <c:v>0.39</c:v>
                </c:pt>
                <c:pt idx="5">
                  <c:v>0.39</c:v>
                </c:pt>
                <c:pt idx="6">
                  <c:v>0.32</c:v>
                </c:pt>
              </c:numCache>
            </c:numRef>
          </c:val>
          <c:extLst>
            <c:ext xmlns:c16="http://schemas.microsoft.com/office/drawing/2014/chart" uri="{C3380CC4-5D6E-409C-BE32-E72D297353CC}">
              <c16:uniqueId val="{00000000-970F-4D39-B478-31DF7EDFD808}"/>
            </c:ext>
          </c:extLst>
        </c:ser>
        <c:ser>
          <c:idx val="1"/>
          <c:order val="1"/>
          <c:tx>
            <c:strRef>
              <c:f>Sheet1!$C$1</c:f>
              <c:strCache>
                <c:ptCount val="1"/>
                <c:pt idx="0">
                  <c:v>Somewhat Convincing</c:v>
                </c:pt>
              </c:strCache>
            </c:strRef>
          </c:tx>
          <c:spPr>
            <a:solidFill>
              <a:schemeClr val="accent5"/>
            </a:solidFill>
            <a:ln w="9525">
              <a:noFill/>
            </a:ln>
          </c:spPr>
          <c:invertIfNegative val="0"/>
          <c:dLbls>
            <c:spPr>
              <a:noFill/>
              <a:ln>
                <a:noFill/>
              </a:ln>
              <a:effectLst/>
            </c:spPr>
            <c:txPr>
              <a:bodyPr wrap="square" lIns="38100" tIns="19050" rIns="38100" bIns="19050" anchor="ctr">
                <a:spAutoFit/>
              </a:bodyPr>
              <a:lstStyle/>
              <a:p>
                <a:pPr>
                  <a:defRPr sz="1800">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^Clean Water</c:v>
                </c:pt>
                <c:pt idx="1">
                  <c:v>Use/Health</c:v>
                </c:pt>
                <c:pt idx="2">
                  <c:v>Use/COVID</c:v>
                </c:pt>
                <c:pt idx="3">
                  <c:v>^Generations</c:v>
                </c:pt>
                <c:pt idx="4">
                  <c:v>^Diversions</c:v>
                </c:pt>
                <c:pt idx="5">
                  <c:v>Equity/Pollution</c:v>
                </c:pt>
                <c:pt idx="6">
                  <c:v>Equity/Access</c:v>
                </c:pt>
              </c:strCache>
            </c:strRef>
          </c:cat>
          <c:val>
            <c:numRef>
              <c:f>Sheet1!$C$2:$C$8</c:f>
              <c:numCache>
                <c:formatCode>0%</c:formatCode>
                <c:ptCount val="7"/>
                <c:pt idx="0">
                  <c:v>0.35</c:v>
                </c:pt>
                <c:pt idx="1">
                  <c:v>0.38</c:v>
                </c:pt>
                <c:pt idx="2">
                  <c:v>0.37</c:v>
                </c:pt>
                <c:pt idx="3">
                  <c:v>0.41</c:v>
                </c:pt>
                <c:pt idx="4">
                  <c:v>0.38</c:v>
                </c:pt>
                <c:pt idx="5">
                  <c:v>0.36</c:v>
                </c:pt>
                <c:pt idx="6">
                  <c:v>0.41</c:v>
                </c:pt>
              </c:numCache>
            </c:numRef>
          </c:val>
          <c:extLst>
            <c:ext xmlns:c16="http://schemas.microsoft.com/office/drawing/2014/chart" uri="{C3380CC4-5D6E-409C-BE32-E72D297353CC}">
              <c16:uniqueId val="{00000001-970F-4D39-B478-31DF7EDFD808}"/>
            </c:ext>
          </c:extLst>
        </c:ser>
        <c:ser>
          <c:idx val="2"/>
          <c:order val="2"/>
          <c:tx>
            <c:strRef>
              <c:f>Sheet1!$D$1</c:f>
              <c:strCache>
                <c:ptCount val="1"/>
                <c:pt idx="0">
                  <c:v>Column2</c:v>
                </c:pt>
              </c:strCache>
            </c:strRef>
          </c:tx>
          <c:spPr>
            <a:noFill/>
            <a:ln>
              <a:noFill/>
            </a:ln>
          </c:spPr>
          <c:invertIfNegative val="0"/>
          <c:dLbls>
            <c:spPr>
              <a:noFill/>
              <a:ln>
                <a:noFill/>
              </a:ln>
              <a:effectLst/>
            </c:spPr>
            <c:txPr>
              <a:bodyPr wrap="square" lIns="38100" tIns="19050" rIns="38100" bIns="19050" anchor="ctr">
                <a:spAutoFit/>
              </a:bodyPr>
              <a:lstStyle/>
              <a:p>
                <a:pPr>
                  <a:defRPr sz="1800" b="1">
                    <a:solidFill>
                      <a:schemeClr val="accent4"/>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^Clean Water</c:v>
                </c:pt>
                <c:pt idx="1">
                  <c:v>Use/Health</c:v>
                </c:pt>
                <c:pt idx="2">
                  <c:v>Use/COVID</c:v>
                </c:pt>
                <c:pt idx="3">
                  <c:v>^Generations</c:v>
                </c:pt>
                <c:pt idx="4">
                  <c:v>^Diversions</c:v>
                </c:pt>
                <c:pt idx="5">
                  <c:v>Equity/Pollution</c:v>
                </c:pt>
                <c:pt idx="6">
                  <c:v>Equity/Access</c:v>
                </c:pt>
              </c:strCache>
            </c:strRef>
          </c:cat>
          <c:val>
            <c:numRef>
              <c:f>Sheet1!$D$2:$D$8</c:f>
              <c:numCache>
                <c:formatCode>0%</c:formatCode>
                <c:ptCount val="7"/>
                <c:pt idx="0">
                  <c:v>0.88</c:v>
                </c:pt>
                <c:pt idx="1">
                  <c:v>0.85</c:v>
                </c:pt>
                <c:pt idx="2">
                  <c:v>0.83</c:v>
                </c:pt>
                <c:pt idx="3">
                  <c:v>0.84</c:v>
                </c:pt>
                <c:pt idx="4">
                  <c:v>0.77</c:v>
                </c:pt>
                <c:pt idx="5">
                  <c:v>0.75</c:v>
                </c:pt>
                <c:pt idx="6">
                  <c:v>0.72</c:v>
                </c:pt>
              </c:numCache>
            </c:numRef>
          </c:val>
          <c:extLst>
            <c:ext xmlns:c16="http://schemas.microsoft.com/office/drawing/2014/chart" uri="{C3380CC4-5D6E-409C-BE32-E72D297353CC}">
              <c16:uniqueId val="{00000002-970F-4D39-B478-31DF7EDFD808}"/>
            </c:ext>
          </c:extLst>
        </c:ser>
        <c:dLbls>
          <c:dLblPos val="ctr"/>
          <c:showLegendKey val="0"/>
          <c:showVal val="1"/>
          <c:showCatName val="0"/>
          <c:showSerName val="0"/>
          <c:showPercent val="0"/>
          <c:showBubbleSize val="0"/>
        </c:dLbls>
        <c:gapWidth val="48"/>
        <c:overlap val="100"/>
        <c:axId val="337592784"/>
        <c:axId val="337593176"/>
      </c:barChart>
      <c:catAx>
        <c:axId val="337592784"/>
        <c:scaling>
          <c:orientation val="maxMin"/>
        </c:scaling>
        <c:delete val="0"/>
        <c:axPos val="l"/>
        <c:numFmt formatCode="General" sourceLinked="1"/>
        <c:majorTickMark val="none"/>
        <c:minorTickMark val="none"/>
        <c:tickLblPos val="nextTo"/>
        <c:spPr>
          <a:ln>
            <a:noFill/>
          </a:ln>
        </c:spPr>
        <c:txPr>
          <a:bodyPr/>
          <a:lstStyle/>
          <a:p>
            <a:pPr algn="r">
              <a:lnSpc>
                <a:spcPct val="100000"/>
              </a:lnSpc>
              <a:defRPr sz="1800"/>
            </a:pPr>
            <a:endParaRPr lang="en-US"/>
          </a:p>
        </c:txPr>
        <c:crossAx val="337593176"/>
        <c:crosses val="autoZero"/>
        <c:auto val="1"/>
        <c:lblAlgn val="ctr"/>
        <c:lblOffset val="5"/>
        <c:noMultiLvlLbl val="0"/>
      </c:catAx>
      <c:valAx>
        <c:axId val="337593176"/>
        <c:scaling>
          <c:orientation val="minMax"/>
          <c:max val="1"/>
          <c:min val="0"/>
        </c:scaling>
        <c:delete val="1"/>
        <c:axPos val="b"/>
        <c:numFmt formatCode="0%" sourceLinked="1"/>
        <c:majorTickMark val="out"/>
        <c:minorTickMark val="none"/>
        <c:tickLblPos val="nextTo"/>
        <c:crossAx val="337592784"/>
        <c:crosses val="max"/>
        <c:crossBetween val="between"/>
        <c:majorUnit val="0.2"/>
      </c:valAx>
    </c:plotArea>
    <c:legend>
      <c:legendPos val="t"/>
      <c:legendEntry>
        <c:idx val="2"/>
        <c:delete val="1"/>
      </c:legendEntry>
      <c:layout>
        <c:manualLayout>
          <c:xMode val="edge"/>
          <c:yMode val="edge"/>
          <c:x val="0.43462953743640498"/>
          <c:y val="2.1810508848903169E-2"/>
          <c:w val="0.43027650304041914"/>
          <c:h val="5.5541615233237918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07242704309209"/>
          <c:y val="3.4840468313753752E-2"/>
          <c:w val="0.69965408205105195"/>
          <c:h val="0.87934623619443331"/>
        </c:manualLayout>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2F71-41B6-9FE6-77F3F28AB4DE}"/>
              </c:ext>
            </c:extLst>
          </c:dPt>
          <c:dPt>
            <c:idx val="2"/>
            <c:invertIfNegative val="0"/>
            <c:bubble3D val="0"/>
            <c:spPr>
              <a:solidFill>
                <a:schemeClr val="accent1">
                  <a:lumMod val="20000"/>
                  <a:lumOff val="80000"/>
                </a:schemeClr>
              </a:solidFill>
              <a:ln>
                <a:noFill/>
              </a:ln>
              <a:effectLst/>
            </c:spPr>
            <c:extLst>
              <c:ext xmlns:c16="http://schemas.microsoft.com/office/drawing/2014/chart" uri="{C3380CC4-5D6E-409C-BE32-E72D297353CC}">
                <c16:uniqueId val="{00000003-2F71-41B6-9FE6-77F3F28AB4DE}"/>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5-2F71-41B6-9FE6-77F3F28AB4DE}"/>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7-2F71-41B6-9FE6-77F3F28AB4DE}"/>
              </c:ext>
            </c:extLst>
          </c:dPt>
          <c:dPt>
            <c:idx val="5"/>
            <c:invertIfNegative val="0"/>
            <c:bubble3D val="0"/>
            <c:spPr>
              <a:solidFill>
                <a:schemeClr val="accent5"/>
              </a:solidFill>
              <a:ln>
                <a:noFill/>
              </a:ln>
              <a:effectLst/>
            </c:spPr>
            <c:extLst>
              <c:ext xmlns:c16="http://schemas.microsoft.com/office/drawing/2014/chart" uri="{C3380CC4-5D6E-409C-BE32-E72D297353CC}">
                <c16:uniqueId val="{00000009-2F71-41B6-9FE6-77F3F28AB4DE}"/>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B-2F71-41B6-9FE6-77F3F28AB4DE}"/>
              </c:ext>
            </c:extLst>
          </c:dPt>
          <c:dPt>
            <c:idx val="8"/>
            <c:invertIfNegative val="0"/>
            <c:bubble3D val="0"/>
            <c:spPr>
              <a:solidFill>
                <a:schemeClr val="accent6"/>
              </a:solidFill>
              <a:ln>
                <a:noFill/>
              </a:ln>
              <a:effectLst/>
            </c:spPr>
            <c:extLst>
              <c:ext xmlns:c16="http://schemas.microsoft.com/office/drawing/2014/chart" uri="{C3380CC4-5D6E-409C-BE32-E72D297353CC}">
                <c16:uniqueId val="{0000000D-2F71-41B6-9FE6-77F3F28AB4D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Strongly support</c:v>
                </c:pt>
                <c:pt idx="1">
                  <c:v>Somewhat support</c:v>
                </c:pt>
                <c:pt idx="3">
                  <c:v>Somewhat oppose</c:v>
                </c:pt>
                <c:pt idx="4">
                  <c:v>Strongly oppose</c:v>
                </c:pt>
                <c:pt idx="6">
                  <c:v>Don't know</c:v>
                </c:pt>
              </c:strCache>
            </c:strRef>
          </c:cat>
          <c:val>
            <c:numRef>
              <c:f>Sheet1!$B$2:$B$8</c:f>
              <c:numCache>
                <c:formatCode>0%</c:formatCode>
                <c:ptCount val="7"/>
                <c:pt idx="0">
                  <c:v>0.61</c:v>
                </c:pt>
                <c:pt idx="1">
                  <c:v>0.31</c:v>
                </c:pt>
                <c:pt idx="3">
                  <c:v>0.01</c:v>
                </c:pt>
                <c:pt idx="4">
                  <c:v>0.03</c:v>
                </c:pt>
                <c:pt idx="6">
                  <c:v>0.04</c:v>
                </c:pt>
              </c:numCache>
            </c:numRef>
          </c:val>
          <c:extLst>
            <c:ext xmlns:c16="http://schemas.microsoft.com/office/drawing/2014/chart" uri="{C3380CC4-5D6E-409C-BE32-E72D297353CC}">
              <c16:uniqueId val="{0000000E-2F71-41B6-9FE6-77F3F28AB4DE}"/>
            </c:ext>
          </c:extLst>
        </c:ser>
        <c:dLbls>
          <c:showLegendKey val="0"/>
          <c:showVal val="0"/>
          <c:showCatName val="0"/>
          <c:showSerName val="0"/>
          <c:showPercent val="0"/>
          <c:showBubbleSize val="0"/>
        </c:dLbls>
        <c:gapWidth val="21"/>
        <c:axId val="249318424"/>
        <c:axId val="249318816"/>
      </c:barChart>
      <c:catAx>
        <c:axId val="249318424"/>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49318816"/>
        <c:crosses val="autoZero"/>
        <c:auto val="1"/>
        <c:lblAlgn val="ctr"/>
        <c:lblOffset val="100"/>
        <c:noMultiLvlLbl val="0"/>
      </c:catAx>
      <c:valAx>
        <c:axId val="249318816"/>
        <c:scaling>
          <c:orientation val="minMax"/>
        </c:scaling>
        <c:delete val="1"/>
        <c:axPos val="b"/>
        <c:numFmt formatCode="0%" sourceLinked="0"/>
        <c:majorTickMark val="out"/>
        <c:minorTickMark val="none"/>
        <c:tickLblPos val="nextTo"/>
        <c:crossAx val="249318424"/>
        <c:crosses val="max"/>
        <c:crossBetween val="between"/>
        <c:majorUnit val="0.15000000000000002"/>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61225445829596"/>
          <c:y val="8.6435549064701939E-2"/>
          <c:w val="0.69917713113598423"/>
          <c:h val="0.85175024853310921"/>
        </c:manualLayout>
      </c:layout>
      <c:barChart>
        <c:barDir val="bar"/>
        <c:grouping val="stacked"/>
        <c:varyColors val="0"/>
        <c:ser>
          <c:idx val="0"/>
          <c:order val="0"/>
          <c:tx>
            <c:strRef>
              <c:f>Sheet1!$B$1</c:f>
              <c:strCache>
                <c:ptCount val="1"/>
                <c:pt idx="0">
                  <c:v>Strongly Support</c:v>
                </c:pt>
              </c:strCache>
            </c:strRef>
          </c:tx>
          <c:spPr>
            <a:solidFill>
              <a:schemeClr val="accent1"/>
            </a:solidFill>
            <a:ln>
              <a:noFill/>
            </a:ln>
          </c:spPr>
          <c:invertIfNegative val="0"/>
          <c:dLbls>
            <c:spPr>
              <a:noFill/>
              <a:ln>
                <a:noFill/>
              </a:ln>
              <a:effectLst/>
            </c:spPr>
            <c:txPr>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Men</c:v>
                </c:pt>
                <c:pt idx="1">
                  <c:v>Women</c:v>
                </c:pt>
                <c:pt idx="3">
                  <c:v>18-49</c:v>
                </c:pt>
                <c:pt idx="4">
                  <c:v>50-64</c:v>
                </c:pt>
                <c:pt idx="5">
                  <c:v>65+</c:v>
                </c:pt>
                <c:pt idx="7">
                  <c:v>White Voters</c:v>
                </c:pt>
                <c:pt idx="8">
                  <c:v>African American Voters</c:v>
                </c:pt>
                <c:pt idx="9">
                  <c:v>All Voters of Color</c:v>
                </c:pt>
              </c:strCache>
            </c:strRef>
          </c:cat>
          <c:val>
            <c:numRef>
              <c:f>Sheet1!$B$2:$B$11</c:f>
              <c:numCache>
                <c:formatCode>0%</c:formatCode>
                <c:ptCount val="10"/>
                <c:pt idx="0">
                  <c:v>0.62</c:v>
                </c:pt>
                <c:pt idx="1">
                  <c:v>0.6</c:v>
                </c:pt>
                <c:pt idx="3">
                  <c:v>0.61</c:v>
                </c:pt>
                <c:pt idx="4">
                  <c:v>0.59</c:v>
                </c:pt>
                <c:pt idx="5">
                  <c:v>0.62</c:v>
                </c:pt>
                <c:pt idx="7">
                  <c:v>0.64</c:v>
                </c:pt>
                <c:pt idx="8">
                  <c:v>0.52</c:v>
                </c:pt>
                <c:pt idx="9">
                  <c:v>0.54</c:v>
                </c:pt>
              </c:numCache>
            </c:numRef>
          </c:val>
          <c:extLst>
            <c:ext xmlns:c16="http://schemas.microsoft.com/office/drawing/2014/chart" uri="{C3380CC4-5D6E-409C-BE32-E72D297353CC}">
              <c16:uniqueId val="{00000000-B78B-4FED-A614-45D127A7785C}"/>
            </c:ext>
          </c:extLst>
        </c:ser>
        <c:ser>
          <c:idx val="1"/>
          <c:order val="1"/>
          <c:tx>
            <c:strRef>
              <c:f>Sheet1!$C$1</c:f>
              <c:strCache>
                <c:ptCount val="1"/>
                <c:pt idx="0">
                  <c:v>Somewhat Support</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Men</c:v>
                </c:pt>
                <c:pt idx="1">
                  <c:v>Women</c:v>
                </c:pt>
                <c:pt idx="3">
                  <c:v>18-49</c:v>
                </c:pt>
                <c:pt idx="4">
                  <c:v>50-64</c:v>
                </c:pt>
                <c:pt idx="5">
                  <c:v>65+</c:v>
                </c:pt>
                <c:pt idx="7">
                  <c:v>White Voters</c:v>
                </c:pt>
                <c:pt idx="8">
                  <c:v>African American Voters</c:v>
                </c:pt>
                <c:pt idx="9">
                  <c:v>All Voters of Color</c:v>
                </c:pt>
              </c:strCache>
            </c:strRef>
          </c:cat>
          <c:val>
            <c:numRef>
              <c:f>Sheet1!$C$2:$C$11</c:f>
              <c:numCache>
                <c:formatCode>0%</c:formatCode>
                <c:ptCount val="10"/>
                <c:pt idx="0">
                  <c:v>0.28000000000000003</c:v>
                </c:pt>
                <c:pt idx="1">
                  <c:v>0.34</c:v>
                </c:pt>
                <c:pt idx="3">
                  <c:v>0.32</c:v>
                </c:pt>
                <c:pt idx="4">
                  <c:v>0.31</c:v>
                </c:pt>
                <c:pt idx="5">
                  <c:v>0.3</c:v>
                </c:pt>
                <c:pt idx="7">
                  <c:v>0.28999999999999998</c:v>
                </c:pt>
                <c:pt idx="8">
                  <c:v>0.33</c:v>
                </c:pt>
                <c:pt idx="9">
                  <c:v>0.35</c:v>
                </c:pt>
              </c:numCache>
            </c:numRef>
          </c:val>
          <c:extLst>
            <c:ext xmlns:c16="http://schemas.microsoft.com/office/drawing/2014/chart" uri="{C3380CC4-5D6E-409C-BE32-E72D297353CC}">
              <c16:uniqueId val="{00000001-B78B-4FED-A614-45D127A7785C}"/>
            </c:ext>
          </c:extLst>
        </c:ser>
        <c:ser>
          <c:idx val="2"/>
          <c:order val="2"/>
          <c:tx>
            <c:strRef>
              <c:f>Sheet1!$D$1</c:f>
              <c:strCache>
                <c:ptCount val="1"/>
                <c:pt idx="0">
                  <c:v>Column2</c:v>
                </c:pt>
              </c:strCache>
            </c:strRef>
          </c:tx>
          <c:spPr>
            <a:noFill/>
            <a:ln>
              <a:noFill/>
            </a:ln>
          </c:spPr>
          <c:invertIfNegative val="0"/>
          <c:dLbls>
            <c:spPr>
              <a:noFill/>
              <a:ln>
                <a:noFill/>
              </a:ln>
              <a:effectLst/>
            </c:spPr>
            <c:txPr>
              <a:bodyPr wrap="square" lIns="38100" tIns="19050" rIns="38100" bIns="19050" anchor="ctr">
                <a:spAutoFit/>
              </a:bodyPr>
              <a:lstStyle/>
              <a:p>
                <a:pPr>
                  <a:defRPr sz="1800" b="1">
                    <a:solidFill>
                      <a:schemeClr val="accent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Men</c:v>
                </c:pt>
                <c:pt idx="1">
                  <c:v>Women</c:v>
                </c:pt>
                <c:pt idx="3">
                  <c:v>18-49</c:v>
                </c:pt>
                <c:pt idx="4">
                  <c:v>50-64</c:v>
                </c:pt>
                <c:pt idx="5">
                  <c:v>65+</c:v>
                </c:pt>
                <c:pt idx="7">
                  <c:v>White Voters</c:v>
                </c:pt>
                <c:pt idx="8">
                  <c:v>African American Voters</c:v>
                </c:pt>
                <c:pt idx="9">
                  <c:v>All Voters of Color</c:v>
                </c:pt>
              </c:strCache>
            </c:strRef>
          </c:cat>
          <c:val>
            <c:numRef>
              <c:f>Sheet1!$D$2:$D$11</c:f>
              <c:numCache>
                <c:formatCode>0%</c:formatCode>
                <c:ptCount val="10"/>
                <c:pt idx="0">
                  <c:v>0.9</c:v>
                </c:pt>
                <c:pt idx="1">
                  <c:v>0.94</c:v>
                </c:pt>
                <c:pt idx="3">
                  <c:v>0.93</c:v>
                </c:pt>
                <c:pt idx="4">
                  <c:v>0.9</c:v>
                </c:pt>
                <c:pt idx="5">
                  <c:v>0.92</c:v>
                </c:pt>
                <c:pt idx="7">
                  <c:v>0.93</c:v>
                </c:pt>
                <c:pt idx="8">
                  <c:v>0.86</c:v>
                </c:pt>
                <c:pt idx="9">
                  <c:v>0.89</c:v>
                </c:pt>
              </c:numCache>
            </c:numRef>
          </c:val>
          <c:extLst>
            <c:ext xmlns:c16="http://schemas.microsoft.com/office/drawing/2014/chart" uri="{C3380CC4-5D6E-409C-BE32-E72D297353CC}">
              <c16:uniqueId val="{00000002-B78B-4FED-A614-45D127A7785C}"/>
            </c:ext>
          </c:extLst>
        </c:ser>
        <c:dLbls>
          <c:dLblPos val="ctr"/>
          <c:showLegendKey val="0"/>
          <c:showVal val="1"/>
          <c:showCatName val="0"/>
          <c:showSerName val="0"/>
          <c:showPercent val="0"/>
          <c:showBubbleSize val="0"/>
        </c:dLbls>
        <c:gapWidth val="30"/>
        <c:overlap val="100"/>
        <c:axId val="337592784"/>
        <c:axId val="337593176"/>
      </c:barChart>
      <c:catAx>
        <c:axId val="337592784"/>
        <c:scaling>
          <c:orientation val="maxMin"/>
        </c:scaling>
        <c:delete val="0"/>
        <c:axPos val="l"/>
        <c:numFmt formatCode="General" sourceLinked="1"/>
        <c:majorTickMark val="none"/>
        <c:minorTickMark val="none"/>
        <c:tickLblPos val="nextTo"/>
        <c:spPr>
          <a:ln>
            <a:noFill/>
          </a:ln>
        </c:spPr>
        <c:txPr>
          <a:bodyPr/>
          <a:lstStyle/>
          <a:p>
            <a:pPr algn="r">
              <a:lnSpc>
                <a:spcPct val="100000"/>
              </a:lnSpc>
              <a:defRPr sz="1800"/>
            </a:pPr>
            <a:endParaRPr lang="en-US"/>
          </a:p>
        </c:txPr>
        <c:crossAx val="337593176"/>
        <c:crosses val="autoZero"/>
        <c:auto val="1"/>
        <c:lblAlgn val="ctr"/>
        <c:lblOffset val="5"/>
        <c:noMultiLvlLbl val="0"/>
      </c:catAx>
      <c:valAx>
        <c:axId val="337593176"/>
        <c:scaling>
          <c:orientation val="minMax"/>
          <c:max val="1"/>
          <c:min val="0"/>
        </c:scaling>
        <c:delete val="1"/>
        <c:axPos val="b"/>
        <c:numFmt formatCode="0%" sourceLinked="1"/>
        <c:majorTickMark val="out"/>
        <c:minorTickMark val="none"/>
        <c:tickLblPos val="nextTo"/>
        <c:crossAx val="337592784"/>
        <c:crosses val="max"/>
        <c:crossBetween val="between"/>
        <c:majorUnit val="0.2"/>
      </c:valAx>
    </c:plotArea>
    <c:legend>
      <c:legendPos val="t"/>
      <c:legendEntry>
        <c:idx val="2"/>
        <c:delete val="1"/>
      </c:legendEntry>
      <c:layout>
        <c:manualLayout>
          <c:xMode val="edge"/>
          <c:yMode val="edge"/>
          <c:x val="0.43462953743640498"/>
          <c:y val="2.1810508848903169E-2"/>
          <c:w val="0.41671941261330592"/>
          <c:h val="5.5541615233237918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61225445829596"/>
          <c:y val="8.6435549064701939E-2"/>
          <c:w val="0.69917713113598423"/>
          <c:h val="0.85175024853310921"/>
        </c:manualLayout>
      </c:layout>
      <c:barChart>
        <c:barDir val="bar"/>
        <c:grouping val="stacked"/>
        <c:varyColors val="0"/>
        <c:ser>
          <c:idx val="0"/>
          <c:order val="0"/>
          <c:tx>
            <c:strRef>
              <c:f>Sheet1!$B$1</c:f>
              <c:strCache>
                <c:ptCount val="1"/>
                <c:pt idx="0">
                  <c:v>Strongly Support</c:v>
                </c:pt>
              </c:strCache>
            </c:strRef>
          </c:tx>
          <c:spPr>
            <a:solidFill>
              <a:schemeClr val="accent1"/>
            </a:solidFill>
            <a:ln>
              <a:noFill/>
            </a:ln>
          </c:spPr>
          <c:invertIfNegative val="0"/>
          <c:dLbls>
            <c:spPr>
              <a:noFill/>
              <a:ln>
                <a:noFill/>
              </a:ln>
              <a:effectLst/>
            </c:spPr>
            <c:txPr>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Democrats</c:v>
                </c:pt>
                <c:pt idx="1">
                  <c:v>Independents</c:v>
                </c:pt>
                <c:pt idx="2">
                  <c:v>Republicans</c:v>
                </c:pt>
                <c:pt idx="4">
                  <c:v>Baltimore County</c:v>
                </c:pt>
                <c:pt idx="5">
                  <c:v>Baltimore City</c:v>
                </c:pt>
                <c:pt idx="6">
                  <c:v>Prince George's</c:v>
                </c:pt>
                <c:pt idx="7">
                  <c:v>Montgomery</c:v>
                </c:pt>
                <c:pt idx="9">
                  <c:v>City</c:v>
                </c:pt>
                <c:pt idx="10">
                  <c:v>Suburban</c:v>
                </c:pt>
                <c:pt idx="11">
                  <c:v>Small Town</c:v>
                </c:pt>
                <c:pt idx="12">
                  <c:v>Rural</c:v>
                </c:pt>
              </c:strCache>
            </c:strRef>
          </c:cat>
          <c:val>
            <c:numRef>
              <c:f>Sheet1!$B$2:$B$14</c:f>
              <c:numCache>
                <c:formatCode>0%</c:formatCode>
                <c:ptCount val="13"/>
                <c:pt idx="0">
                  <c:v>0.63</c:v>
                </c:pt>
                <c:pt idx="1">
                  <c:v>0.51</c:v>
                </c:pt>
                <c:pt idx="2">
                  <c:v>0.64</c:v>
                </c:pt>
                <c:pt idx="4">
                  <c:v>0.59</c:v>
                </c:pt>
                <c:pt idx="5">
                  <c:v>0.69</c:v>
                </c:pt>
                <c:pt idx="6">
                  <c:v>0.56999999999999995</c:v>
                </c:pt>
                <c:pt idx="7">
                  <c:v>0.65</c:v>
                </c:pt>
                <c:pt idx="9">
                  <c:v>0.7</c:v>
                </c:pt>
                <c:pt idx="10">
                  <c:v>0.57999999999999996</c:v>
                </c:pt>
                <c:pt idx="11">
                  <c:v>0.57999999999999996</c:v>
                </c:pt>
                <c:pt idx="12">
                  <c:v>0.65</c:v>
                </c:pt>
              </c:numCache>
            </c:numRef>
          </c:val>
          <c:extLst>
            <c:ext xmlns:c16="http://schemas.microsoft.com/office/drawing/2014/chart" uri="{C3380CC4-5D6E-409C-BE32-E72D297353CC}">
              <c16:uniqueId val="{00000000-B78B-4FED-A614-45D127A7785C}"/>
            </c:ext>
          </c:extLst>
        </c:ser>
        <c:ser>
          <c:idx val="1"/>
          <c:order val="1"/>
          <c:tx>
            <c:strRef>
              <c:f>Sheet1!$C$1</c:f>
              <c:strCache>
                <c:ptCount val="1"/>
                <c:pt idx="0">
                  <c:v>Somewhat Support</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Democrats</c:v>
                </c:pt>
                <c:pt idx="1">
                  <c:v>Independents</c:v>
                </c:pt>
                <c:pt idx="2">
                  <c:v>Republicans</c:v>
                </c:pt>
                <c:pt idx="4">
                  <c:v>Baltimore County</c:v>
                </c:pt>
                <c:pt idx="5">
                  <c:v>Baltimore City</c:v>
                </c:pt>
                <c:pt idx="6">
                  <c:v>Prince George's</c:v>
                </c:pt>
                <c:pt idx="7">
                  <c:v>Montgomery</c:v>
                </c:pt>
                <c:pt idx="9">
                  <c:v>City</c:v>
                </c:pt>
                <c:pt idx="10">
                  <c:v>Suburban</c:v>
                </c:pt>
                <c:pt idx="11">
                  <c:v>Small Town</c:v>
                </c:pt>
                <c:pt idx="12">
                  <c:v>Rural</c:v>
                </c:pt>
              </c:strCache>
            </c:strRef>
          </c:cat>
          <c:val>
            <c:numRef>
              <c:f>Sheet1!$C$2:$C$14</c:f>
              <c:numCache>
                <c:formatCode>0%</c:formatCode>
                <c:ptCount val="13"/>
                <c:pt idx="0">
                  <c:v>0.3</c:v>
                </c:pt>
                <c:pt idx="1">
                  <c:v>0.38</c:v>
                </c:pt>
                <c:pt idx="2">
                  <c:v>0.27</c:v>
                </c:pt>
                <c:pt idx="4">
                  <c:v>0.32</c:v>
                </c:pt>
                <c:pt idx="5">
                  <c:v>0.22</c:v>
                </c:pt>
                <c:pt idx="6">
                  <c:v>0.36</c:v>
                </c:pt>
                <c:pt idx="7">
                  <c:v>0.28000000000000003</c:v>
                </c:pt>
                <c:pt idx="9">
                  <c:v>0.23</c:v>
                </c:pt>
                <c:pt idx="10">
                  <c:v>0.35</c:v>
                </c:pt>
                <c:pt idx="11">
                  <c:v>0.33</c:v>
                </c:pt>
                <c:pt idx="12">
                  <c:v>0.28000000000000003</c:v>
                </c:pt>
              </c:numCache>
            </c:numRef>
          </c:val>
          <c:extLst>
            <c:ext xmlns:c16="http://schemas.microsoft.com/office/drawing/2014/chart" uri="{C3380CC4-5D6E-409C-BE32-E72D297353CC}">
              <c16:uniqueId val="{00000001-B78B-4FED-A614-45D127A7785C}"/>
            </c:ext>
          </c:extLst>
        </c:ser>
        <c:ser>
          <c:idx val="2"/>
          <c:order val="2"/>
          <c:tx>
            <c:strRef>
              <c:f>Sheet1!$D$1</c:f>
              <c:strCache>
                <c:ptCount val="1"/>
                <c:pt idx="0">
                  <c:v>Column2</c:v>
                </c:pt>
              </c:strCache>
            </c:strRef>
          </c:tx>
          <c:spPr>
            <a:noFill/>
            <a:ln>
              <a:noFill/>
            </a:ln>
          </c:spPr>
          <c:invertIfNegative val="0"/>
          <c:dLbls>
            <c:spPr>
              <a:noFill/>
              <a:ln>
                <a:noFill/>
              </a:ln>
              <a:effectLst/>
            </c:spPr>
            <c:txPr>
              <a:bodyPr wrap="square" lIns="38100" tIns="19050" rIns="38100" bIns="19050" anchor="ctr">
                <a:spAutoFit/>
              </a:bodyPr>
              <a:lstStyle/>
              <a:p>
                <a:pPr>
                  <a:defRPr sz="1800" b="1">
                    <a:solidFill>
                      <a:schemeClr val="accent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Democrats</c:v>
                </c:pt>
                <c:pt idx="1">
                  <c:v>Independents</c:v>
                </c:pt>
                <c:pt idx="2">
                  <c:v>Republicans</c:v>
                </c:pt>
                <c:pt idx="4">
                  <c:v>Baltimore County</c:v>
                </c:pt>
                <c:pt idx="5">
                  <c:v>Baltimore City</c:v>
                </c:pt>
                <c:pt idx="6">
                  <c:v>Prince George's</c:v>
                </c:pt>
                <c:pt idx="7">
                  <c:v>Montgomery</c:v>
                </c:pt>
                <c:pt idx="9">
                  <c:v>City</c:v>
                </c:pt>
                <c:pt idx="10">
                  <c:v>Suburban</c:v>
                </c:pt>
                <c:pt idx="11">
                  <c:v>Small Town</c:v>
                </c:pt>
                <c:pt idx="12">
                  <c:v>Rural</c:v>
                </c:pt>
              </c:strCache>
            </c:strRef>
          </c:cat>
          <c:val>
            <c:numRef>
              <c:f>Sheet1!$D$2:$D$14</c:f>
              <c:numCache>
                <c:formatCode>0%</c:formatCode>
                <c:ptCount val="13"/>
                <c:pt idx="0">
                  <c:v>0.93</c:v>
                </c:pt>
                <c:pt idx="1">
                  <c:v>0.89</c:v>
                </c:pt>
                <c:pt idx="2">
                  <c:v>0.91</c:v>
                </c:pt>
                <c:pt idx="4">
                  <c:v>0.91</c:v>
                </c:pt>
                <c:pt idx="5">
                  <c:v>0.91</c:v>
                </c:pt>
                <c:pt idx="6">
                  <c:v>0.92</c:v>
                </c:pt>
                <c:pt idx="7">
                  <c:v>0.93</c:v>
                </c:pt>
                <c:pt idx="9">
                  <c:v>0.93</c:v>
                </c:pt>
                <c:pt idx="10">
                  <c:v>0.93</c:v>
                </c:pt>
                <c:pt idx="11">
                  <c:v>0.9</c:v>
                </c:pt>
                <c:pt idx="12">
                  <c:v>0.93</c:v>
                </c:pt>
              </c:numCache>
            </c:numRef>
          </c:val>
          <c:extLst>
            <c:ext xmlns:c16="http://schemas.microsoft.com/office/drawing/2014/chart" uri="{C3380CC4-5D6E-409C-BE32-E72D297353CC}">
              <c16:uniqueId val="{00000002-B78B-4FED-A614-45D127A7785C}"/>
            </c:ext>
          </c:extLst>
        </c:ser>
        <c:dLbls>
          <c:dLblPos val="ctr"/>
          <c:showLegendKey val="0"/>
          <c:showVal val="1"/>
          <c:showCatName val="0"/>
          <c:showSerName val="0"/>
          <c:showPercent val="0"/>
          <c:showBubbleSize val="0"/>
        </c:dLbls>
        <c:gapWidth val="30"/>
        <c:overlap val="100"/>
        <c:axId val="337592784"/>
        <c:axId val="337593176"/>
      </c:barChart>
      <c:catAx>
        <c:axId val="337592784"/>
        <c:scaling>
          <c:orientation val="maxMin"/>
        </c:scaling>
        <c:delete val="0"/>
        <c:axPos val="l"/>
        <c:numFmt formatCode="General" sourceLinked="1"/>
        <c:majorTickMark val="none"/>
        <c:minorTickMark val="none"/>
        <c:tickLblPos val="nextTo"/>
        <c:spPr>
          <a:ln>
            <a:noFill/>
          </a:ln>
        </c:spPr>
        <c:txPr>
          <a:bodyPr/>
          <a:lstStyle/>
          <a:p>
            <a:pPr algn="r">
              <a:lnSpc>
                <a:spcPct val="100000"/>
              </a:lnSpc>
              <a:defRPr sz="1800"/>
            </a:pPr>
            <a:endParaRPr lang="en-US"/>
          </a:p>
        </c:txPr>
        <c:crossAx val="337593176"/>
        <c:crosses val="autoZero"/>
        <c:auto val="1"/>
        <c:lblAlgn val="ctr"/>
        <c:lblOffset val="5"/>
        <c:noMultiLvlLbl val="0"/>
      </c:catAx>
      <c:valAx>
        <c:axId val="337593176"/>
        <c:scaling>
          <c:orientation val="minMax"/>
          <c:max val="1"/>
          <c:min val="0"/>
        </c:scaling>
        <c:delete val="1"/>
        <c:axPos val="b"/>
        <c:numFmt formatCode="0%" sourceLinked="1"/>
        <c:majorTickMark val="out"/>
        <c:minorTickMark val="none"/>
        <c:tickLblPos val="nextTo"/>
        <c:crossAx val="337592784"/>
        <c:crosses val="max"/>
        <c:crossBetween val="between"/>
        <c:majorUnit val="0.2"/>
      </c:valAx>
    </c:plotArea>
    <c:legend>
      <c:legendPos val="t"/>
      <c:legendEntry>
        <c:idx val="2"/>
        <c:delete val="1"/>
      </c:legendEntry>
      <c:layout>
        <c:manualLayout>
          <c:xMode val="edge"/>
          <c:yMode val="edge"/>
          <c:x val="0.43462953743640498"/>
          <c:y val="2.1810508848903169E-2"/>
          <c:w val="0.41671941261330592"/>
          <c:h val="5.5541615233237918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336500950603639"/>
          <c:y val="1.8928849302600161E-2"/>
          <c:w val="0.61504398547527606"/>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3118-43D8-9355-6A4FA0B5CEEB}"/>
              </c:ext>
            </c:extLst>
          </c:dPt>
          <c:dPt>
            <c:idx val="1"/>
            <c:invertIfNegative val="0"/>
            <c:bubble3D val="0"/>
            <c:extLst>
              <c:ext xmlns:c16="http://schemas.microsoft.com/office/drawing/2014/chart" uri="{C3380CC4-5D6E-409C-BE32-E72D297353CC}">
                <c16:uniqueId val="{00000002-3118-43D8-9355-6A4FA0B5CEEB}"/>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3118-43D8-9355-6A4FA0B5CEEB}"/>
              </c:ext>
            </c:extLst>
          </c:dPt>
          <c:dPt>
            <c:idx val="3"/>
            <c:invertIfNegative val="0"/>
            <c:bubble3D val="0"/>
            <c:spPr>
              <a:solidFill>
                <a:schemeClr val="accent5"/>
              </a:solidFill>
              <a:ln>
                <a:noFill/>
              </a:ln>
            </c:spPr>
            <c:extLst>
              <c:ext xmlns:c16="http://schemas.microsoft.com/office/drawing/2014/chart" uri="{C3380CC4-5D6E-409C-BE32-E72D297353CC}">
                <c16:uniqueId val="{00000006-3118-43D8-9355-6A4FA0B5CEEB}"/>
              </c:ext>
            </c:extLst>
          </c:dPt>
          <c:dPt>
            <c:idx val="4"/>
            <c:invertIfNegative val="0"/>
            <c:bubble3D val="0"/>
            <c:spPr>
              <a:solidFill>
                <a:schemeClr val="accent4"/>
              </a:solidFill>
              <a:ln>
                <a:noFill/>
              </a:ln>
            </c:spPr>
            <c:extLst>
              <c:ext xmlns:c16="http://schemas.microsoft.com/office/drawing/2014/chart" uri="{C3380CC4-5D6E-409C-BE32-E72D297353CC}">
                <c16:uniqueId val="{00000008-3118-43D8-9355-6A4FA0B5CEEB}"/>
              </c:ext>
            </c:extLst>
          </c:dPt>
          <c:dPt>
            <c:idx val="5"/>
            <c:invertIfNegative val="0"/>
            <c:bubble3D val="0"/>
            <c:spPr>
              <a:solidFill>
                <a:schemeClr val="accent5">
                  <a:lumMod val="75000"/>
                </a:schemeClr>
              </a:solidFill>
              <a:ln>
                <a:noFill/>
              </a:ln>
            </c:spPr>
            <c:extLst>
              <c:ext xmlns:c16="http://schemas.microsoft.com/office/drawing/2014/chart" uri="{C3380CC4-5D6E-409C-BE32-E72D297353CC}">
                <c16:uniqueId val="{0000000A-3118-43D8-9355-6A4FA0B5CEEB}"/>
              </c:ext>
            </c:extLst>
          </c:dPt>
          <c:dPt>
            <c:idx val="6"/>
            <c:invertIfNegative val="0"/>
            <c:bubble3D val="0"/>
            <c:spPr>
              <a:solidFill>
                <a:schemeClr val="accent6"/>
              </a:solidFill>
              <a:ln>
                <a:noFill/>
              </a:ln>
            </c:spPr>
            <c:extLst>
              <c:ext xmlns:c16="http://schemas.microsoft.com/office/drawing/2014/chart" uri="{C3380CC4-5D6E-409C-BE32-E72D297353CC}">
                <c16:uniqueId val="{0000000C-3118-43D8-9355-6A4FA0B5CEEB}"/>
              </c:ext>
            </c:extLst>
          </c:dPt>
          <c:dPt>
            <c:idx val="8"/>
            <c:invertIfNegative val="0"/>
            <c:bubble3D val="0"/>
            <c:spPr>
              <a:solidFill>
                <a:schemeClr val="accent6"/>
              </a:solidFill>
              <a:ln>
                <a:noFill/>
              </a:ln>
            </c:spPr>
            <c:extLst>
              <c:ext xmlns:c16="http://schemas.microsoft.com/office/drawing/2014/chart" uri="{C3380CC4-5D6E-409C-BE32-E72D297353CC}">
                <c16:uniqueId val="{0000000E-3118-43D8-9355-6A4FA0B5CEEB}"/>
              </c:ext>
            </c:extLst>
          </c:dPt>
          <c:dPt>
            <c:idx val="9"/>
            <c:invertIfNegative val="0"/>
            <c:bubble3D val="0"/>
            <c:extLst>
              <c:ext xmlns:c16="http://schemas.microsoft.com/office/drawing/2014/chart" uri="{C3380CC4-5D6E-409C-BE32-E72D297353CC}">
                <c16:uniqueId val="{0000000F-3118-43D8-9355-6A4FA0B5CEEB}"/>
              </c:ext>
            </c:extLst>
          </c:dPt>
          <c:dPt>
            <c:idx val="10"/>
            <c:invertIfNegative val="0"/>
            <c:bubble3D val="0"/>
            <c:extLst>
              <c:ext xmlns:c16="http://schemas.microsoft.com/office/drawing/2014/chart" uri="{C3380CC4-5D6E-409C-BE32-E72D297353CC}">
                <c16:uniqueId val="{00000010-3118-43D8-9355-6A4FA0B5CEEB}"/>
              </c:ext>
            </c:extLst>
          </c:dPt>
          <c:dPt>
            <c:idx val="12"/>
            <c:invertIfNegative val="0"/>
            <c:bubble3D val="0"/>
            <c:extLst>
              <c:ext xmlns:c16="http://schemas.microsoft.com/office/drawing/2014/chart" uri="{C3380CC4-5D6E-409C-BE32-E72D297353CC}">
                <c16:uniqueId val="{00000011-3118-43D8-9355-6A4FA0B5CEEB}"/>
              </c:ext>
            </c:extLst>
          </c:dPt>
          <c:dPt>
            <c:idx val="15"/>
            <c:invertIfNegative val="0"/>
            <c:bubble3D val="0"/>
            <c:extLst>
              <c:ext xmlns:c16="http://schemas.microsoft.com/office/drawing/2014/chart" uri="{C3380CC4-5D6E-409C-BE32-E72D297353CC}">
                <c16:uniqueId val="{00000012-3118-43D8-9355-6A4FA0B5CEEB}"/>
              </c:ext>
            </c:extLst>
          </c:dPt>
          <c:dPt>
            <c:idx val="18"/>
            <c:invertIfNegative val="0"/>
            <c:bubble3D val="0"/>
            <c:extLst>
              <c:ext xmlns:c16="http://schemas.microsoft.com/office/drawing/2014/chart" uri="{C3380CC4-5D6E-409C-BE32-E72D297353CC}">
                <c16:uniqueId val="{00000013-3118-43D8-9355-6A4FA0B5CEEB}"/>
              </c:ext>
            </c:extLst>
          </c:dPt>
          <c:dLbls>
            <c:spPr>
              <a:noFill/>
              <a:ln>
                <a:noFill/>
              </a:ln>
              <a:effectLst/>
            </c:spPr>
            <c:txPr>
              <a:bodyPr wrap="none"/>
              <a:lstStyle/>
              <a:p>
                <a:pPr>
                  <a:defRPr sz="17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Sheet1!$A$2:$A$8</c:f>
              <c:strCache>
                <c:ptCount val="7"/>
                <c:pt idx="0">
                  <c:v>Very confident</c:v>
                </c:pt>
                <c:pt idx="1">
                  <c:v>Somewhat confident</c:v>
                </c:pt>
                <c:pt idx="3">
                  <c:v>Somewhat uneasy</c:v>
                </c:pt>
                <c:pt idx="4">
                  <c:v>Very uneasy</c:v>
                </c:pt>
                <c:pt idx="6">
                  <c:v>Don't know</c:v>
                </c:pt>
              </c:strCache>
            </c:strRef>
          </c:cat>
          <c:val>
            <c:numRef>
              <c:f>Sheet1!$B$2:$B$8</c:f>
              <c:numCache>
                <c:formatCode>0%</c:formatCode>
                <c:ptCount val="7"/>
                <c:pt idx="0">
                  <c:v>0.48</c:v>
                </c:pt>
                <c:pt idx="1">
                  <c:v>0.24</c:v>
                </c:pt>
                <c:pt idx="3">
                  <c:v>0.16</c:v>
                </c:pt>
                <c:pt idx="4">
                  <c:v>0.1</c:v>
                </c:pt>
                <c:pt idx="6">
                  <c:v>0.02</c:v>
                </c:pt>
              </c:numCache>
            </c:numRef>
          </c:val>
          <c:extLst>
            <c:ext xmlns:c16="http://schemas.microsoft.com/office/drawing/2014/chart" uri="{C3380CC4-5D6E-409C-BE32-E72D297353CC}">
              <c16:uniqueId val="{00000014-3118-43D8-9355-6A4FA0B5CEEB}"/>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extTo"/>
        <c:spPr>
          <a:ln>
            <a:noFill/>
          </a:ln>
        </c:spPr>
        <c:txPr>
          <a:bodyPr/>
          <a:lstStyle/>
          <a:p>
            <a:pPr>
              <a:defRPr sz="1800"/>
            </a:pPr>
            <a:endParaRPr lang="en-US"/>
          </a:p>
        </c:txPr>
        <c:crossAx val="523240208"/>
        <c:crosses val="autoZero"/>
        <c:auto val="1"/>
        <c:lblAlgn val="ctr"/>
        <c:lblOffset val="5"/>
        <c:noMultiLvlLbl val="0"/>
      </c:catAx>
      <c:valAx>
        <c:axId val="523240208"/>
        <c:scaling>
          <c:orientation val="minMax"/>
          <c:max val="0.75000000000000011"/>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920624183692451E-2"/>
          <c:y val="1.8928884665894243E-2"/>
          <c:w val="0.92148847735327666"/>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893F-4F47-9FE1-975EF37B165A}"/>
              </c:ext>
            </c:extLst>
          </c:dPt>
          <c:dPt>
            <c:idx val="1"/>
            <c:invertIfNegative val="0"/>
            <c:bubble3D val="0"/>
            <c:extLst>
              <c:ext xmlns:c16="http://schemas.microsoft.com/office/drawing/2014/chart" uri="{C3380CC4-5D6E-409C-BE32-E72D297353CC}">
                <c16:uniqueId val="{00000002-893F-4F47-9FE1-975EF37B165A}"/>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893F-4F47-9FE1-975EF37B165A}"/>
              </c:ext>
            </c:extLst>
          </c:dPt>
          <c:dPt>
            <c:idx val="3"/>
            <c:invertIfNegative val="0"/>
            <c:bubble3D val="0"/>
            <c:spPr>
              <a:solidFill>
                <a:schemeClr val="accent4"/>
              </a:solidFill>
              <a:ln>
                <a:noFill/>
              </a:ln>
            </c:spPr>
            <c:extLst>
              <c:ext xmlns:c16="http://schemas.microsoft.com/office/drawing/2014/chart" uri="{C3380CC4-5D6E-409C-BE32-E72D297353CC}">
                <c16:uniqueId val="{00000006-893F-4F47-9FE1-975EF37B165A}"/>
              </c:ext>
            </c:extLst>
          </c:dPt>
          <c:dPt>
            <c:idx val="4"/>
            <c:invertIfNegative val="0"/>
            <c:bubble3D val="0"/>
            <c:spPr>
              <a:solidFill>
                <a:schemeClr val="accent4"/>
              </a:solidFill>
              <a:ln>
                <a:noFill/>
              </a:ln>
            </c:spPr>
            <c:extLst>
              <c:ext xmlns:c16="http://schemas.microsoft.com/office/drawing/2014/chart" uri="{C3380CC4-5D6E-409C-BE32-E72D297353CC}">
                <c16:uniqueId val="{00000008-893F-4F47-9FE1-975EF37B165A}"/>
              </c:ext>
            </c:extLst>
          </c:dPt>
          <c:dPt>
            <c:idx val="5"/>
            <c:invertIfNegative val="0"/>
            <c:bubble3D val="0"/>
            <c:spPr>
              <a:solidFill>
                <a:schemeClr val="accent6"/>
              </a:solidFill>
              <a:ln>
                <a:noFill/>
              </a:ln>
            </c:spPr>
            <c:extLst>
              <c:ext xmlns:c16="http://schemas.microsoft.com/office/drawing/2014/chart" uri="{C3380CC4-5D6E-409C-BE32-E72D297353CC}">
                <c16:uniqueId val="{0000000A-893F-4F47-9FE1-975EF37B165A}"/>
              </c:ext>
            </c:extLst>
          </c:dPt>
          <c:dPt>
            <c:idx val="6"/>
            <c:invertIfNegative val="0"/>
            <c:bubble3D val="0"/>
            <c:spPr>
              <a:solidFill>
                <a:schemeClr val="accent6"/>
              </a:solidFill>
              <a:ln>
                <a:noFill/>
              </a:ln>
            </c:spPr>
            <c:extLst>
              <c:ext xmlns:c16="http://schemas.microsoft.com/office/drawing/2014/chart" uri="{C3380CC4-5D6E-409C-BE32-E72D297353CC}">
                <c16:uniqueId val="{0000000C-893F-4F47-9FE1-975EF37B165A}"/>
              </c:ext>
            </c:extLst>
          </c:dPt>
          <c:dPt>
            <c:idx val="8"/>
            <c:invertIfNegative val="0"/>
            <c:bubble3D val="0"/>
            <c:spPr>
              <a:solidFill>
                <a:schemeClr val="accent6"/>
              </a:solidFill>
              <a:ln>
                <a:noFill/>
              </a:ln>
            </c:spPr>
            <c:extLst>
              <c:ext xmlns:c16="http://schemas.microsoft.com/office/drawing/2014/chart" uri="{C3380CC4-5D6E-409C-BE32-E72D297353CC}">
                <c16:uniqueId val="{0000000E-893F-4F47-9FE1-975EF37B165A}"/>
              </c:ext>
            </c:extLst>
          </c:dPt>
          <c:dPt>
            <c:idx val="9"/>
            <c:invertIfNegative val="0"/>
            <c:bubble3D val="0"/>
            <c:extLst>
              <c:ext xmlns:c16="http://schemas.microsoft.com/office/drawing/2014/chart" uri="{C3380CC4-5D6E-409C-BE32-E72D297353CC}">
                <c16:uniqueId val="{0000000F-893F-4F47-9FE1-975EF37B165A}"/>
              </c:ext>
            </c:extLst>
          </c:dPt>
          <c:dPt>
            <c:idx val="10"/>
            <c:invertIfNegative val="0"/>
            <c:bubble3D val="0"/>
            <c:extLst>
              <c:ext xmlns:c16="http://schemas.microsoft.com/office/drawing/2014/chart" uri="{C3380CC4-5D6E-409C-BE32-E72D297353CC}">
                <c16:uniqueId val="{00000010-893F-4F47-9FE1-975EF37B165A}"/>
              </c:ext>
            </c:extLst>
          </c:dPt>
          <c:dPt>
            <c:idx val="12"/>
            <c:invertIfNegative val="0"/>
            <c:bubble3D val="0"/>
            <c:extLst>
              <c:ext xmlns:c16="http://schemas.microsoft.com/office/drawing/2014/chart" uri="{C3380CC4-5D6E-409C-BE32-E72D297353CC}">
                <c16:uniqueId val="{00000011-893F-4F47-9FE1-975EF37B165A}"/>
              </c:ext>
            </c:extLst>
          </c:dPt>
          <c:dPt>
            <c:idx val="15"/>
            <c:invertIfNegative val="0"/>
            <c:bubble3D val="0"/>
            <c:extLst>
              <c:ext xmlns:c16="http://schemas.microsoft.com/office/drawing/2014/chart" uri="{C3380CC4-5D6E-409C-BE32-E72D297353CC}">
                <c16:uniqueId val="{00000012-893F-4F47-9FE1-975EF37B165A}"/>
              </c:ext>
            </c:extLst>
          </c:dPt>
          <c:dPt>
            <c:idx val="18"/>
            <c:invertIfNegative val="0"/>
            <c:bubble3D val="0"/>
            <c:extLst>
              <c:ext xmlns:c16="http://schemas.microsoft.com/office/drawing/2014/chart" uri="{C3380CC4-5D6E-409C-BE32-E72D297353CC}">
                <c16:uniqueId val="{00000013-893F-4F47-9FE1-975EF37B165A}"/>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Sheet1!$A$2:$A$7</c:f>
              <c:strCache>
                <c:ptCount val="6"/>
                <c:pt idx="0">
                  <c:v>Yes, a great deal</c:v>
                </c:pt>
                <c:pt idx="1">
                  <c:v>Yes, a little</c:v>
                </c:pt>
                <c:pt idx="3">
                  <c:v>No, nothing</c:v>
                </c:pt>
                <c:pt idx="5">
                  <c:v>Don’t know</c:v>
                </c:pt>
              </c:strCache>
            </c:strRef>
          </c:cat>
          <c:val>
            <c:numRef>
              <c:f>Sheet1!$B$2:$B$7</c:f>
              <c:numCache>
                <c:formatCode>0%</c:formatCode>
                <c:ptCount val="6"/>
                <c:pt idx="0">
                  <c:v>0.03</c:v>
                </c:pt>
                <c:pt idx="1">
                  <c:v>0.19</c:v>
                </c:pt>
                <c:pt idx="3">
                  <c:v>0.74</c:v>
                </c:pt>
                <c:pt idx="5">
                  <c:v>0.04</c:v>
                </c:pt>
              </c:numCache>
            </c:numRef>
          </c:val>
          <c:extLst>
            <c:ext xmlns:c16="http://schemas.microsoft.com/office/drawing/2014/chart" uri="{C3380CC4-5D6E-409C-BE32-E72D297353CC}">
              <c16:uniqueId val="{00000014-893F-4F47-9FE1-975EF37B165A}"/>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920624183692451E-2"/>
          <c:y val="1.8928884665894243E-2"/>
          <c:w val="0.87771565651208006"/>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893F-4F47-9FE1-975EF37B165A}"/>
              </c:ext>
            </c:extLst>
          </c:dPt>
          <c:dPt>
            <c:idx val="1"/>
            <c:invertIfNegative val="0"/>
            <c:bubble3D val="0"/>
            <c:extLst>
              <c:ext xmlns:c16="http://schemas.microsoft.com/office/drawing/2014/chart" uri="{C3380CC4-5D6E-409C-BE32-E72D297353CC}">
                <c16:uniqueId val="{00000002-893F-4F47-9FE1-975EF37B165A}"/>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893F-4F47-9FE1-975EF37B165A}"/>
              </c:ext>
            </c:extLst>
          </c:dPt>
          <c:dPt>
            <c:idx val="3"/>
            <c:invertIfNegative val="0"/>
            <c:bubble3D val="0"/>
            <c:spPr>
              <a:solidFill>
                <a:schemeClr val="accent4"/>
              </a:solidFill>
              <a:ln>
                <a:noFill/>
              </a:ln>
            </c:spPr>
            <c:extLst>
              <c:ext xmlns:c16="http://schemas.microsoft.com/office/drawing/2014/chart" uri="{C3380CC4-5D6E-409C-BE32-E72D297353CC}">
                <c16:uniqueId val="{00000006-893F-4F47-9FE1-975EF37B165A}"/>
              </c:ext>
            </c:extLst>
          </c:dPt>
          <c:dPt>
            <c:idx val="4"/>
            <c:invertIfNegative val="0"/>
            <c:bubble3D val="0"/>
            <c:spPr>
              <a:solidFill>
                <a:schemeClr val="accent4"/>
              </a:solidFill>
              <a:ln>
                <a:noFill/>
              </a:ln>
            </c:spPr>
            <c:extLst>
              <c:ext xmlns:c16="http://schemas.microsoft.com/office/drawing/2014/chart" uri="{C3380CC4-5D6E-409C-BE32-E72D297353CC}">
                <c16:uniqueId val="{00000008-893F-4F47-9FE1-975EF37B165A}"/>
              </c:ext>
            </c:extLst>
          </c:dPt>
          <c:dPt>
            <c:idx val="5"/>
            <c:invertIfNegative val="0"/>
            <c:bubble3D val="0"/>
            <c:spPr>
              <a:solidFill>
                <a:schemeClr val="accent6"/>
              </a:solidFill>
              <a:ln>
                <a:noFill/>
              </a:ln>
            </c:spPr>
            <c:extLst>
              <c:ext xmlns:c16="http://schemas.microsoft.com/office/drawing/2014/chart" uri="{C3380CC4-5D6E-409C-BE32-E72D297353CC}">
                <c16:uniqueId val="{0000000A-893F-4F47-9FE1-975EF37B165A}"/>
              </c:ext>
            </c:extLst>
          </c:dPt>
          <c:dPt>
            <c:idx val="6"/>
            <c:invertIfNegative val="0"/>
            <c:bubble3D val="0"/>
            <c:spPr>
              <a:solidFill>
                <a:schemeClr val="accent6"/>
              </a:solidFill>
              <a:ln>
                <a:noFill/>
              </a:ln>
            </c:spPr>
            <c:extLst>
              <c:ext xmlns:c16="http://schemas.microsoft.com/office/drawing/2014/chart" uri="{C3380CC4-5D6E-409C-BE32-E72D297353CC}">
                <c16:uniqueId val="{0000000C-893F-4F47-9FE1-975EF37B165A}"/>
              </c:ext>
            </c:extLst>
          </c:dPt>
          <c:dPt>
            <c:idx val="8"/>
            <c:invertIfNegative val="0"/>
            <c:bubble3D val="0"/>
            <c:spPr>
              <a:solidFill>
                <a:schemeClr val="accent6"/>
              </a:solidFill>
              <a:ln>
                <a:noFill/>
              </a:ln>
            </c:spPr>
            <c:extLst>
              <c:ext xmlns:c16="http://schemas.microsoft.com/office/drawing/2014/chart" uri="{C3380CC4-5D6E-409C-BE32-E72D297353CC}">
                <c16:uniqueId val="{0000000E-893F-4F47-9FE1-975EF37B165A}"/>
              </c:ext>
            </c:extLst>
          </c:dPt>
          <c:dPt>
            <c:idx val="9"/>
            <c:invertIfNegative val="0"/>
            <c:bubble3D val="0"/>
            <c:extLst>
              <c:ext xmlns:c16="http://schemas.microsoft.com/office/drawing/2014/chart" uri="{C3380CC4-5D6E-409C-BE32-E72D297353CC}">
                <c16:uniqueId val="{0000000F-893F-4F47-9FE1-975EF37B165A}"/>
              </c:ext>
            </c:extLst>
          </c:dPt>
          <c:dPt>
            <c:idx val="10"/>
            <c:invertIfNegative val="0"/>
            <c:bubble3D val="0"/>
            <c:extLst>
              <c:ext xmlns:c16="http://schemas.microsoft.com/office/drawing/2014/chart" uri="{C3380CC4-5D6E-409C-BE32-E72D297353CC}">
                <c16:uniqueId val="{00000010-893F-4F47-9FE1-975EF37B165A}"/>
              </c:ext>
            </c:extLst>
          </c:dPt>
          <c:dPt>
            <c:idx val="12"/>
            <c:invertIfNegative val="0"/>
            <c:bubble3D val="0"/>
            <c:extLst>
              <c:ext xmlns:c16="http://schemas.microsoft.com/office/drawing/2014/chart" uri="{C3380CC4-5D6E-409C-BE32-E72D297353CC}">
                <c16:uniqueId val="{00000011-893F-4F47-9FE1-975EF37B165A}"/>
              </c:ext>
            </c:extLst>
          </c:dPt>
          <c:dPt>
            <c:idx val="15"/>
            <c:invertIfNegative val="0"/>
            <c:bubble3D val="0"/>
            <c:extLst>
              <c:ext xmlns:c16="http://schemas.microsoft.com/office/drawing/2014/chart" uri="{C3380CC4-5D6E-409C-BE32-E72D297353CC}">
                <c16:uniqueId val="{00000012-893F-4F47-9FE1-975EF37B165A}"/>
              </c:ext>
            </c:extLst>
          </c:dPt>
          <c:dPt>
            <c:idx val="18"/>
            <c:invertIfNegative val="0"/>
            <c:bubble3D val="0"/>
            <c:extLst>
              <c:ext xmlns:c16="http://schemas.microsoft.com/office/drawing/2014/chart" uri="{C3380CC4-5D6E-409C-BE32-E72D297353CC}">
                <c16:uniqueId val="{00000013-893F-4F47-9FE1-975EF37B165A}"/>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Sheet1!$A$2:$A$7</c:f>
              <c:strCache>
                <c:ptCount val="6"/>
                <c:pt idx="0">
                  <c:v>Yes, a great deal</c:v>
                </c:pt>
                <c:pt idx="1">
                  <c:v>Yes, a little</c:v>
                </c:pt>
                <c:pt idx="3">
                  <c:v>No, nothing</c:v>
                </c:pt>
                <c:pt idx="5">
                  <c:v>Don’t know</c:v>
                </c:pt>
              </c:strCache>
            </c:strRef>
          </c:cat>
          <c:val>
            <c:numRef>
              <c:f>Sheet1!$B$2:$B$7</c:f>
              <c:numCache>
                <c:formatCode>0%</c:formatCode>
                <c:ptCount val="6"/>
                <c:pt idx="0">
                  <c:v>0.04</c:v>
                </c:pt>
                <c:pt idx="1">
                  <c:v>0.18</c:v>
                </c:pt>
                <c:pt idx="3">
                  <c:v>0.77</c:v>
                </c:pt>
                <c:pt idx="5">
                  <c:v>0.02</c:v>
                </c:pt>
              </c:numCache>
            </c:numRef>
          </c:val>
          <c:extLst>
            <c:ext xmlns:c16="http://schemas.microsoft.com/office/drawing/2014/chart" uri="{C3380CC4-5D6E-409C-BE32-E72D297353CC}">
              <c16:uniqueId val="{00000014-893F-4F47-9FE1-975EF37B165A}"/>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920624183692451E-2"/>
          <c:y val="1.8928884665894243E-2"/>
          <c:w val="0.87771565651208006"/>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D3BA-486F-87AC-2F9FC0B97B48}"/>
              </c:ext>
            </c:extLst>
          </c:dPt>
          <c:dPt>
            <c:idx val="1"/>
            <c:invertIfNegative val="0"/>
            <c:bubble3D val="0"/>
            <c:extLst>
              <c:ext xmlns:c16="http://schemas.microsoft.com/office/drawing/2014/chart" uri="{C3380CC4-5D6E-409C-BE32-E72D297353CC}">
                <c16:uniqueId val="{00000002-D3BA-486F-87AC-2F9FC0B97B48}"/>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D3BA-486F-87AC-2F9FC0B97B48}"/>
              </c:ext>
            </c:extLst>
          </c:dPt>
          <c:dPt>
            <c:idx val="3"/>
            <c:invertIfNegative val="0"/>
            <c:bubble3D val="0"/>
            <c:spPr>
              <a:solidFill>
                <a:schemeClr val="accent4"/>
              </a:solidFill>
              <a:ln>
                <a:noFill/>
              </a:ln>
            </c:spPr>
            <c:extLst>
              <c:ext xmlns:c16="http://schemas.microsoft.com/office/drawing/2014/chart" uri="{C3380CC4-5D6E-409C-BE32-E72D297353CC}">
                <c16:uniqueId val="{00000006-D3BA-486F-87AC-2F9FC0B97B48}"/>
              </c:ext>
            </c:extLst>
          </c:dPt>
          <c:dPt>
            <c:idx val="4"/>
            <c:invertIfNegative val="0"/>
            <c:bubble3D val="0"/>
            <c:spPr>
              <a:solidFill>
                <a:schemeClr val="accent4"/>
              </a:solidFill>
              <a:ln>
                <a:noFill/>
              </a:ln>
            </c:spPr>
            <c:extLst>
              <c:ext xmlns:c16="http://schemas.microsoft.com/office/drawing/2014/chart" uri="{C3380CC4-5D6E-409C-BE32-E72D297353CC}">
                <c16:uniqueId val="{00000008-D3BA-486F-87AC-2F9FC0B97B48}"/>
              </c:ext>
            </c:extLst>
          </c:dPt>
          <c:dPt>
            <c:idx val="5"/>
            <c:invertIfNegative val="0"/>
            <c:bubble3D val="0"/>
            <c:spPr>
              <a:solidFill>
                <a:schemeClr val="accent6"/>
              </a:solidFill>
              <a:ln>
                <a:noFill/>
              </a:ln>
            </c:spPr>
            <c:extLst>
              <c:ext xmlns:c16="http://schemas.microsoft.com/office/drawing/2014/chart" uri="{C3380CC4-5D6E-409C-BE32-E72D297353CC}">
                <c16:uniqueId val="{0000000A-D3BA-486F-87AC-2F9FC0B97B48}"/>
              </c:ext>
            </c:extLst>
          </c:dPt>
          <c:dPt>
            <c:idx val="6"/>
            <c:invertIfNegative val="0"/>
            <c:bubble3D val="0"/>
            <c:spPr>
              <a:solidFill>
                <a:schemeClr val="accent6"/>
              </a:solidFill>
              <a:ln>
                <a:noFill/>
              </a:ln>
            </c:spPr>
            <c:extLst>
              <c:ext xmlns:c16="http://schemas.microsoft.com/office/drawing/2014/chart" uri="{C3380CC4-5D6E-409C-BE32-E72D297353CC}">
                <c16:uniqueId val="{0000000C-D3BA-486F-87AC-2F9FC0B97B48}"/>
              </c:ext>
            </c:extLst>
          </c:dPt>
          <c:dPt>
            <c:idx val="8"/>
            <c:invertIfNegative val="0"/>
            <c:bubble3D val="0"/>
            <c:spPr>
              <a:solidFill>
                <a:schemeClr val="accent6"/>
              </a:solidFill>
              <a:ln>
                <a:noFill/>
              </a:ln>
            </c:spPr>
            <c:extLst>
              <c:ext xmlns:c16="http://schemas.microsoft.com/office/drawing/2014/chart" uri="{C3380CC4-5D6E-409C-BE32-E72D297353CC}">
                <c16:uniqueId val="{0000000E-D3BA-486F-87AC-2F9FC0B97B48}"/>
              </c:ext>
            </c:extLst>
          </c:dPt>
          <c:dPt>
            <c:idx val="9"/>
            <c:invertIfNegative val="0"/>
            <c:bubble3D val="0"/>
            <c:extLst>
              <c:ext xmlns:c16="http://schemas.microsoft.com/office/drawing/2014/chart" uri="{C3380CC4-5D6E-409C-BE32-E72D297353CC}">
                <c16:uniqueId val="{0000000F-D3BA-486F-87AC-2F9FC0B97B48}"/>
              </c:ext>
            </c:extLst>
          </c:dPt>
          <c:dPt>
            <c:idx val="10"/>
            <c:invertIfNegative val="0"/>
            <c:bubble3D val="0"/>
            <c:extLst>
              <c:ext xmlns:c16="http://schemas.microsoft.com/office/drawing/2014/chart" uri="{C3380CC4-5D6E-409C-BE32-E72D297353CC}">
                <c16:uniqueId val="{00000010-D3BA-486F-87AC-2F9FC0B97B48}"/>
              </c:ext>
            </c:extLst>
          </c:dPt>
          <c:dPt>
            <c:idx val="12"/>
            <c:invertIfNegative val="0"/>
            <c:bubble3D val="0"/>
            <c:extLst>
              <c:ext xmlns:c16="http://schemas.microsoft.com/office/drawing/2014/chart" uri="{C3380CC4-5D6E-409C-BE32-E72D297353CC}">
                <c16:uniqueId val="{00000011-D3BA-486F-87AC-2F9FC0B97B48}"/>
              </c:ext>
            </c:extLst>
          </c:dPt>
          <c:dPt>
            <c:idx val="15"/>
            <c:invertIfNegative val="0"/>
            <c:bubble3D val="0"/>
            <c:extLst>
              <c:ext xmlns:c16="http://schemas.microsoft.com/office/drawing/2014/chart" uri="{C3380CC4-5D6E-409C-BE32-E72D297353CC}">
                <c16:uniqueId val="{00000012-D3BA-486F-87AC-2F9FC0B97B48}"/>
              </c:ext>
            </c:extLst>
          </c:dPt>
          <c:dPt>
            <c:idx val="18"/>
            <c:invertIfNegative val="0"/>
            <c:bubble3D val="0"/>
            <c:extLst>
              <c:ext xmlns:c16="http://schemas.microsoft.com/office/drawing/2014/chart" uri="{C3380CC4-5D6E-409C-BE32-E72D297353CC}">
                <c16:uniqueId val="{00000013-D3BA-486F-87AC-2F9FC0B97B48}"/>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Sheet1!$A$2:$A$7</c:f>
              <c:strCache>
                <c:ptCount val="6"/>
                <c:pt idx="0">
                  <c:v>Yes, a great deal</c:v>
                </c:pt>
                <c:pt idx="1">
                  <c:v>Yes, a little</c:v>
                </c:pt>
                <c:pt idx="3">
                  <c:v>No, nothing</c:v>
                </c:pt>
                <c:pt idx="5">
                  <c:v>Don’t know</c:v>
                </c:pt>
              </c:strCache>
            </c:strRef>
          </c:cat>
          <c:val>
            <c:numRef>
              <c:f>Sheet1!$B$2:$B$7</c:f>
              <c:numCache>
                <c:formatCode>0%</c:formatCode>
                <c:ptCount val="6"/>
                <c:pt idx="0">
                  <c:v>0.03</c:v>
                </c:pt>
                <c:pt idx="1">
                  <c:v>0.19</c:v>
                </c:pt>
                <c:pt idx="3">
                  <c:v>0.74</c:v>
                </c:pt>
                <c:pt idx="5">
                  <c:v>0.04</c:v>
                </c:pt>
              </c:numCache>
            </c:numRef>
          </c:val>
          <c:extLst>
            <c:ext xmlns:c16="http://schemas.microsoft.com/office/drawing/2014/chart" uri="{C3380CC4-5D6E-409C-BE32-E72D297353CC}">
              <c16:uniqueId val="{00000014-D3BA-486F-87AC-2F9FC0B97B48}"/>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07242704309209"/>
          <c:y val="3.4840468313753752E-2"/>
          <c:w val="0.69965408205105195"/>
          <c:h val="0.87934623619443331"/>
        </c:manualLayout>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2F71-41B6-9FE6-77F3F28AB4DE}"/>
              </c:ext>
            </c:extLst>
          </c:dPt>
          <c:dPt>
            <c:idx val="2"/>
            <c:invertIfNegative val="0"/>
            <c:bubble3D val="0"/>
            <c:spPr>
              <a:solidFill>
                <a:schemeClr val="accent1">
                  <a:lumMod val="20000"/>
                  <a:lumOff val="80000"/>
                </a:schemeClr>
              </a:solidFill>
              <a:ln>
                <a:noFill/>
              </a:ln>
              <a:effectLst/>
            </c:spPr>
            <c:extLst>
              <c:ext xmlns:c16="http://schemas.microsoft.com/office/drawing/2014/chart" uri="{C3380CC4-5D6E-409C-BE32-E72D297353CC}">
                <c16:uniqueId val="{00000003-2F71-41B6-9FE6-77F3F28AB4DE}"/>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5-2F71-41B6-9FE6-77F3F28AB4DE}"/>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7-2F71-41B6-9FE6-77F3F28AB4DE}"/>
              </c:ext>
            </c:extLst>
          </c:dPt>
          <c:dPt>
            <c:idx val="5"/>
            <c:invertIfNegative val="0"/>
            <c:bubble3D val="0"/>
            <c:spPr>
              <a:solidFill>
                <a:schemeClr val="accent5"/>
              </a:solidFill>
              <a:ln>
                <a:noFill/>
              </a:ln>
              <a:effectLst/>
            </c:spPr>
            <c:extLst>
              <c:ext xmlns:c16="http://schemas.microsoft.com/office/drawing/2014/chart" uri="{C3380CC4-5D6E-409C-BE32-E72D297353CC}">
                <c16:uniqueId val="{00000009-2F71-41B6-9FE6-77F3F28AB4DE}"/>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B-2F71-41B6-9FE6-77F3F28AB4DE}"/>
              </c:ext>
            </c:extLst>
          </c:dPt>
          <c:dPt>
            <c:idx val="8"/>
            <c:invertIfNegative val="0"/>
            <c:bubble3D val="0"/>
            <c:spPr>
              <a:solidFill>
                <a:schemeClr val="accent6"/>
              </a:solidFill>
              <a:ln>
                <a:noFill/>
              </a:ln>
              <a:effectLst/>
            </c:spPr>
            <c:extLst>
              <c:ext xmlns:c16="http://schemas.microsoft.com/office/drawing/2014/chart" uri="{C3380CC4-5D6E-409C-BE32-E72D297353CC}">
                <c16:uniqueId val="{0000000D-2F71-41B6-9FE6-77F3F28AB4D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Strongly support</c:v>
                </c:pt>
                <c:pt idx="1">
                  <c:v>Somewhat support</c:v>
                </c:pt>
                <c:pt idx="3">
                  <c:v>Somewhat oppose</c:v>
                </c:pt>
                <c:pt idx="4">
                  <c:v>Strongly oppose</c:v>
                </c:pt>
                <c:pt idx="6">
                  <c:v>Don't know</c:v>
                </c:pt>
              </c:strCache>
            </c:strRef>
          </c:cat>
          <c:val>
            <c:numRef>
              <c:f>Sheet1!$B$2:$B$8</c:f>
              <c:numCache>
                <c:formatCode>0%</c:formatCode>
                <c:ptCount val="7"/>
                <c:pt idx="0">
                  <c:v>0.53</c:v>
                </c:pt>
                <c:pt idx="1">
                  <c:v>0.37</c:v>
                </c:pt>
                <c:pt idx="3">
                  <c:v>0.03</c:v>
                </c:pt>
                <c:pt idx="4">
                  <c:v>0.03</c:v>
                </c:pt>
                <c:pt idx="6">
                  <c:v>0.04</c:v>
                </c:pt>
              </c:numCache>
            </c:numRef>
          </c:val>
          <c:extLst>
            <c:ext xmlns:c16="http://schemas.microsoft.com/office/drawing/2014/chart" uri="{C3380CC4-5D6E-409C-BE32-E72D297353CC}">
              <c16:uniqueId val="{0000000E-2F71-41B6-9FE6-77F3F28AB4DE}"/>
            </c:ext>
          </c:extLst>
        </c:ser>
        <c:dLbls>
          <c:showLegendKey val="0"/>
          <c:showVal val="0"/>
          <c:showCatName val="0"/>
          <c:showSerName val="0"/>
          <c:showPercent val="0"/>
          <c:showBubbleSize val="0"/>
        </c:dLbls>
        <c:gapWidth val="21"/>
        <c:axId val="249318424"/>
        <c:axId val="249318816"/>
      </c:barChart>
      <c:catAx>
        <c:axId val="249318424"/>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49318816"/>
        <c:crosses val="autoZero"/>
        <c:auto val="1"/>
        <c:lblAlgn val="ctr"/>
        <c:lblOffset val="100"/>
        <c:noMultiLvlLbl val="0"/>
      </c:catAx>
      <c:valAx>
        <c:axId val="249318816"/>
        <c:scaling>
          <c:orientation val="minMax"/>
        </c:scaling>
        <c:delete val="1"/>
        <c:axPos val="b"/>
        <c:numFmt formatCode="0%" sourceLinked="0"/>
        <c:majorTickMark val="out"/>
        <c:minorTickMark val="none"/>
        <c:tickLblPos val="nextTo"/>
        <c:crossAx val="249318424"/>
        <c:crosses val="max"/>
        <c:crossBetween val="between"/>
        <c:majorUnit val="0.15000000000000002"/>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920624183692451E-2"/>
          <c:y val="1.8928884665894243E-2"/>
          <c:w val="0.92148847735327666"/>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104E-4F7D-AE58-10812EC8DABC}"/>
              </c:ext>
            </c:extLst>
          </c:dPt>
          <c:dPt>
            <c:idx val="1"/>
            <c:invertIfNegative val="0"/>
            <c:bubble3D val="0"/>
            <c:extLst>
              <c:ext xmlns:c16="http://schemas.microsoft.com/office/drawing/2014/chart" uri="{C3380CC4-5D6E-409C-BE32-E72D297353CC}">
                <c16:uniqueId val="{00000002-104E-4F7D-AE58-10812EC8DABC}"/>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104E-4F7D-AE58-10812EC8DABC}"/>
              </c:ext>
            </c:extLst>
          </c:dPt>
          <c:dPt>
            <c:idx val="3"/>
            <c:invertIfNegative val="0"/>
            <c:bubble3D val="0"/>
            <c:spPr>
              <a:solidFill>
                <a:schemeClr val="accent5"/>
              </a:solidFill>
              <a:ln>
                <a:noFill/>
              </a:ln>
            </c:spPr>
            <c:extLst>
              <c:ext xmlns:c16="http://schemas.microsoft.com/office/drawing/2014/chart" uri="{C3380CC4-5D6E-409C-BE32-E72D297353CC}">
                <c16:uniqueId val="{00000006-104E-4F7D-AE58-10812EC8DABC}"/>
              </c:ext>
            </c:extLst>
          </c:dPt>
          <c:dPt>
            <c:idx val="4"/>
            <c:invertIfNegative val="0"/>
            <c:bubble3D val="0"/>
            <c:spPr>
              <a:solidFill>
                <a:schemeClr val="accent4"/>
              </a:solidFill>
              <a:ln>
                <a:noFill/>
              </a:ln>
            </c:spPr>
            <c:extLst>
              <c:ext xmlns:c16="http://schemas.microsoft.com/office/drawing/2014/chart" uri="{C3380CC4-5D6E-409C-BE32-E72D297353CC}">
                <c16:uniqueId val="{00000008-104E-4F7D-AE58-10812EC8DABC}"/>
              </c:ext>
            </c:extLst>
          </c:dPt>
          <c:dPt>
            <c:idx val="5"/>
            <c:invertIfNegative val="0"/>
            <c:bubble3D val="0"/>
            <c:spPr>
              <a:solidFill>
                <a:schemeClr val="accent5">
                  <a:lumMod val="75000"/>
                </a:schemeClr>
              </a:solidFill>
              <a:ln>
                <a:noFill/>
              </a:ln>
            </c:spPr>
            <c:extLst>
              <c:ext xmlns:c16="http://schemas.microsoft.com/office/drawing/2014/chart" uri="{C3380CC4-5D6E-409C-BE32-E72D297353CC}">
                <c16:uniqueId val="{0000000A-104E-4F7D-AE58-10812EC8DABC}"/>
              </c:ext>
            </c:extLst>
          </c:dPt>
          <c:dPt>
            <c:idx val="6"/>
            <c:invertIfNegative val="0"/>
            <c:bubble3D val="0"/>
            <c:spPr>
              <a:solidFill>
                <a:schemeClr val="accent6"/>
              </a:solidFill>
              <a:ln>
                <a:noFill/>
              </a:ln>
            </c:spPr>
            <c:extLst>
              <c:ext xmlns:c16="http://schemas.microsoft.com/office/drawing/2014/chart" uri="{C3380CC4-5D6E-409C-BE32-E72D297353CC}">
                <c16:uniqueId val="{0000000C-104E-4F7D-AE58-10812EC8DABC}"/>
              </c:ext>
            </c:extLst>
          </c:dPt>
          <c:dPt>
            <c:idx val="8"/>
            <c:invertIfNegative val="0"/>
            <c:bubble3D val="0"/>
            <c:spPr>
              <a:solidFill>
                <a:schemeClr val="accent6"/>
              </a:solidFill>
              <a:ln>
                <a:noFill/>
              </a:ln>
            </c:spPr>
            <c:extLst>
              <c:ext xmlns:c16="http://schemas.microsoft.com/office/drawing/2014/chart" uri="{C3380CC4-5D6E-409C-BE32-E72D297353CC}">
                <c16:uniqueId val="{0000000E-104E-4F7D-AE58-10812EC8DABC}"/>
              </c:ext>
            </c:extLst>
          </c:dPt>
          <c:dPt>
            <c:idx val="9"/>
            <c:invertIfNegative val="0"/>
            <c:bubble3D val="0"/>
            <c:extLst>
              <c:ext xmlns:c16="http://schemas.microsoft.com/office/drawing/2014/chart" uri="{C3380CC4-5D6E-409C-BE32-E72D297353CC}">
                <c16:uniqueId val="{0000000F-104E-4F7D-AE58-10812EC8DABC}"/>
              </c:ext>
            </c:extLst>
          </c:dPt>
          <c:dPt>
            <c:idx val="10"/>
            <c:invertIfNegative val="0"/>
            <c:bubble3D val="0"/>
            <c:extLst>
              <c:ext xmlns:c16="http://schemas.microsoft.com/office/drawing/2014/chart" uri="{C3380CC4-5D6E-409C-BE32-E72D297353CC}">
                <c16:uniqueId val="{00000010-104E-4F7D-AE58-10812EC8DABC}"/>
              </c:ext>
            </c:extLst>
          </c:dPt>
          <c:dPt>
            <c:idx val="12"/>
            <c:invertIfNegative val="0"/>
            <c:bubble3D val="0"/>
            <c:extLst>
              <c:ext xmlns:c16="http://schemas.microsoft.com/office/drawing/2014/chart" uri="{C3380CC4-5D6E-409C-BE32-E72D297353CC}">
                <c16:uniqueId val="{00000011-104E-4F7D-AE58-10812EC8DABC}"/>
              </c:ext>
            </c:extLst>
          </c:dPt>
          <c:dPt>
            <c:idx val="15"/>
            <c:invertIfNegative val="0"/>
            <c:bubble3D val="0"/>
            <c:extLst>
              <c:ext xmlns:c16="http://schemas.microsoft.com/office/drawing/2014/chart" uri="{C3380CC4-5D6E-409C-BE32-E72D297353CC}">
                <c16:uniqueId val="{00000012-104E-4F7D-AE58-10812EC8DABC}"/>
              </c:ext>
            </c:extLst>
          </c:dPt>
          <c:dPt>
            <c:idx val="18"/>
            <c:invertIfNegative val="0"/>
            <c:bubble3D val="0"/>
            <c:extLst>
              <c:ext xmlns:c16="http://schemas.microsoft.com/office/drawing/2014/chart" uri="{C3380CC4-5D6E-409C-BE32-E72D297353CC}">
                <c16:uniqueId val="{00000013-104E-4F7D-AE58-10812EC8DABC}"/>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Sheet1!$A$2:$A$8</c:f>
              <c:strCache>
                <c:ptCount val="7"/>
                <c:pt idx="0">
                  <c:v>Strongly support</c:v>
                </c:pt>
                <c:pt idx="1">
                  <c:v>Somewhat support</c:v>
                </c:pt>
                <c:pt idx="3">
                  <c:v>Somewhat oppose</c:v>
                </c:pt>
                <c:pt idx="4">
                  <c:v>Strongly oppose</c:v>
                </c:pt>
                <c:pt idx="6">
                  <c:v>Don't know</c:v>
                </c:pt>
              </c:strCache>
            </c:strRef>
          </c:cat>
          <c:val>
            <c:numRef>
              <c:f>Sheet1!$B$2:$B$8</c:f>
              <c:numCache>
                <c:formatCode>0%</c:formatCode>
                <c:ptCount val="7"/>
                <c:pt idx="0">
                  <c:v>0.53</c:v>
                </c:pt>
                <c:pt idx="1">
                  <c:v>0.37</c:v>
                </c:pt>
                <c:pt idx="3">
                  <c:v>0.03</c:v>
                </c:pt>
                <c:pt idx="4">
                  <c:v>0.03</c:v>
                </c:pt>
                <c:pt idx="6">
                  <c:v>0.04</c:v>
                </c:pt>
              </c:numCache>
            </c:numRef>
          </c:val>
          <c:extLst>
            <c:ext xmlns:c16="http://schemas.microsoft.com/office/drawing/2014/chart" uri="{C3380CC4-5D6E-409C-BE32-E72D297353CC}">
              <c16:uniqueId val="{00000014-104E-4F7D-AE58-10812EC8DABC}"/>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max val="0.75000000000000011"/>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920624183692451E-2"/>
          <c:y val="1.8928884665894243E-2"/>
          <c:w val="0.92148847735327666"/>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893F-4F47-9FE1-975EF37B165A}"/>
              </c:ext>
            </c:extLst>
          </c:dPt>
          <c:dPt>
            <c:idx val="1"/>
            <c:invertIfNegative val="0"/>
            <c:bubble3D val="0"/>
            <c:extLst>
              <c:ext xmlns:c16="http://schemas.microsoft.com/office/drawing/2014/chart" uri="{C3380CC4-5D6E-409C-BE32-E72D297353CC}">
                <c16:uniqueId val="{00000002-893F-4F47-9FE1-975EF37B165A}"/>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893F-4F47-9FE1-975EF37B165A}"/>
              </c:ext>
            </c:extLst>
          </c:dPt>
          <c:dPt>
            <c:idx val="3"/>
            <c:invertIfNegative val="0"/>
            <c:bubble3D val="0"/>
            <c:spPr>
              <a:solidFill>
                <a:schemeClr val="accent5"/>
              </a:solidFill>
              <a:ln>
                <a:noFill/>
              </a:ln>
            </c:spPr>
            <c:extLst>
              <c:ext xmlns:c16="http://schemas.microsoft.com/office/drawing/2014/chart" uri="{C3380CC4-5D6E-409C-BE32-E72D297353CC}">
                <c16:uniqueId val="{00000006-893F-4F47-9FE1-975EF37B165A}"/>
              </c:ext>
            </c:extLst>
          </c:dPt>
          <c:dPt>
            <c:idx val="4"/>
            <c:invertIfNegative val="0"/>
            <c:bubble3D val="0"/>
            <c:spPr>
              <a:solidFill>
                <a:schemeClr val="accent4"/>
              </a:solidFill>
              <a:ln>
                <a:noFill/>
              </a:ln>
            </c:spPr>
            <c:extLst>
              <c:ext xmlns:c16="http://schemas.microsoft.com/office/drawing/2014/chart" uri="{C3380CC4-5D6E-409C-BE32-E72D297353CC}">
                <c16:uniqueId val="{00000008-893F-4F47-9FE1-975EF37B165A}"/>
              </c:ext>
            </c:extLst>
          </c:dPt>
          <c:dPt>
            <c:idx val="5"/>
            <c:invertIfNegative val="0"/>
            <c:bubble3D val="0"/>
            <c:spPr>
              <a:solidFill>
                <a:schemeClr val="accent5">
                  <a:lumMod val="75000"/>
                </a:schemeClr>
              </a:solidFill>
              <a:ln>
                <a:noFill/>
              </a:ln>
            </c:spPr>
            <c:extLst>
              <c:ext xmlns:c16="http://schemas.microsoft.com/office/drawing/2014/chart" uri="{C3380CC4-5D6E-409C-BE32-E72D297353CC}">
                <c16:uniqueId val="{0000000A-893F-4F47-9FE1-975EF37B165A}"/>
              </c:ext>
            </c:extLst>
          </c:dPt>
          <c:dPt>
            <c:idx val="6"/>
            <c:invertIfNegative val="0"/>
            <c:bubble3D val="0"/>
            <c:spPr>
              <a:solidFill>
                <a:schemeClr val="accent6"/>
              </a:solidFill>
              <a:ln>
                <a:noFill/>
              </a:ln>
            </c:spPr>
            <c:extLst>
              <c:ext xmlns:c16="http://schemas.microsoft.com/office/drawing/2014/chart" uri="{C3380CC4-5D6E-409C-BE32-E72D297353CC}">
                <c16:uniqueId val="{0000000C-893F-4F47-9FE1-975EF37B165A}"/>
              </c:ext>
            </c:extLst>
          </c:dPt>
          <c:dPt>
            <c:idx val="8"/>
            <c:invertIfNegative val="0"/>
            <c:bubble3D val="0"/>
            <c:spPr>
              <a:solidFill>
                <a:schemeClr val="accent6"/>
              </a:solidFill>
              <a:ln>
                <a:noFill/>
              </a:ln>
            </c:spPr>
            <c:extLst>
              <c:ext xmlns:c16="http://schemas.microsoft.com/office/drawing/2014/chart" uri="{C3380CC4-5D6E-409C-BE32-E72D297353CC}">
                <c16:uniqueId val="{0000000E-893F-4F47-9FE1-975EF37B165A}"/>
              </c:ext>
            </c:extLst>
          </c:dPt>
          <c:dPt>
            <c:idx val="9"/>
            <c:invertIfNegative val="0"/>
            <c:bubble3D val="0"/>
            <c:extLst>
              <c:ext xmlns:c16="http://schemas.microsoft.com/office/drawing/2014/chart" uri="{C3380CC4-5D6E-409C-BE32-E72D297353CC}">
                <c16:uniqueId val="{0000000F-893F-4F47-9FE1-975EF37B165A}"/>
              </c:ext>
            </c:extLst>
          </c:dPt>
          <c:dPt>
            <c:idx val="10"/>
            <c:invertIfNegative val="0"/>
            <c:bubble3D val="0"/>
            <c:extLst>
              <c:ext xmlns:c16="http://schemas.microsoft.com/office/drawing/2014/chart" uri="{C3380CC4-5D6E-409C-BE32-E72D297353CC}">
                <c16:uniqueId val="{00000010-893F-4F47-9FE1-975EF37B165A}"/>
              </c:ext>
            </c:extLst>
          </c:dPt>
          <c:dPt>
            <c:idx val="12"/>
            <c:invertIfNegative val="0"/>
            <c:bubble3D val="0"/>
            <c:extLst>
              <c:ext xmlns:c16="http://schemas.microsoft.com/office/drawing/2014/chart" uri="{C3380CC4-5D6E-409C-BE32-E72D297353CC}">
                <c16:uniqueId val="{00000011-893F-4F47-9FE1-975EF37B165A}"/>
              </c:ext>
            </c:extLst>
          </c:dPt>
          <c:dPt>
            <c:idx val="15"/>
            <c:invertIfNegative val="0"/>
            <c:bubble3D val="0"/>
            <c:extLst>
              <c:ext xmlns:c16="http://schemas.microsoft.com/office/drawing/2014/chart" uri="{C3380CC4-5D6E-409C-BE32-E72D297353CC}">
                <c16:uniqueId val="{00000012-893F-4F47-9FE1-975EF37B165A}"/>
              </c:ext>
            </c:extLst>
          </c:dPt>
          <c:dPt>
            <c:idx val="18"/>
            <c:invertIfNegative val="0"/>
            <c:bubble3D val="0"/>
            <c:extLst>
              <c:ext xmlns:c16="http://schemas.microsoft.com/office/drawing/2014/chart" uri="{C3380CC4-5D6E-409C-BE32-E72D297353CC}">
                <c16:uniqueId val="{00000013-893F-4F47-9FE1-975EF37B165A}"/>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Sheet1!$A$2:$A$8</c:f>
              <c:strCache>
                <c:ptCount val="7"/>
                <c:pt idx="0">
                  <c:v>Strongly support</c:v>
                </c:pt>
                <c:pt idx="1">
                  <c:v>Somewhat support</c:v>
                </c:pt>
                <c:pt idx="3">
                  <c:v>Somewhat oppose</c:v>
                </c:pt>
                <c:pt idx="4">
                  <c:v>Strongly oppose</c:v>
                </c:pt>
                <c:pt idx="6">
                  <c:v>Don't know</c:v>
                </c:pt>
              </c:strCache>
            </c:strRef>
          </c:cat>
          <c:val>
            <c:numRef>
              <c:f>Sheet1!$B$2:$B$8</c:f>
              <c:numCache>
                <c:formatCode>0%</c:formatCode>
                <c:ptCount val="7"/>
                <c:pt idx="0">
                  <c:v>0.55000000000000004</c:v>
                </c:pt>
                <c:pt idx="1">
                  <c:v>0.32</c:v>
                </c:pt>
                <c:pt idx="3">
                  <c:v>0.03</c:v>
                </c:pt>
                <c:pt idx="4">
                  <c:v>0.04</c:v>
                </c:pt>
                <c:pt idx="6">
                  <c:v>0.06</c:v>
                </c:pt>
              </c:numCache>
            </c:numRef>
          </c:val>
          <c:extLst>
            <c:ext xmlns:c16="http://schemas.microsoft.com/office/drawing/2014/chart" uri="{C3380CC4-5D6E-409C-BE32-E72D297353CC}">
              <c16:uniqueId val="{00000014-893F-4F47-9FE1-975EF37B165A}"/>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max val="0.75000000000000011"/>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845E55-5A0E-4EF5-977D-A31B3D5422D4}" type="datetimeFigureOut">
              <a:rPr lang="en-US" smtClean="0"/>
              <a:t>1/29/2021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DDB175-D858-4B96-B1C6-E1A78F94FE92}" type="slidenum">
              <a:rPr lang="en-US" smtClean="0"/>
              <a:t>‹#›</a:t>
            </a:fld>
            <a:endParaRPr lang="en-US"/>
          </a:p>
        </p:txBody>
      </p:sp>
    </p:spTree>
    <p:extLst>
      <p:ext uri="{BB962C8B-B14F-4D97-AF65-F5344CB8AC3E}">
        <p14:creationId xmlns:p14="http://schemas.microsoft.com/office/powerpoint/2010/main" val="242503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DDB175-D858-4B96-B1C6-E1A78F94FE92}" type="slidenum">
              <a:rPr lang="en-US" smtClean="0"/>
              <a:t>8</a:t>
            </a:fld>
            <a:endParaRPr lang="en-US"/>
          </a:p>
        </p:txBody>
      </p:sp>
    </p:spTree>
    <p:extLst>
      <p:ext uri="{BB962C8B-B14F-4D97-AF65-F5344CB8AC3E}">
        <p14:creationId xmlns:p14="http://schemas.microsoft.com/office/powerpoint/2010/main" val="591681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DDB175-D858-4B96-B1C6-E1A78F94FE92}" type="slidenum">
              <a:rPr lang="en-US" smtClean="0"/>
              <a:t>9</a:t>
            </a:fld>
            <a:endParaRPr lang="en-US"/>
          </a:p>
        </p:txBody>
      </p:sp>
    </p:spTree>
    <p:extLst>
      <p:ext uri="{BB962C8B-B14F-4D97-AF65-F5344CB8AC3E}">
        <p14:creationId xmlns:p14="http://schemas.microsoft.com/office/powerpoint/2010/main" val="34534400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cid:ii_jsnstb0c1"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cid:ii_jsnstb0c1"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OVER">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4A90B8B0-5A62-4859-8D8C-484B9B2D878C}"/>
              </a:ext>
            </a:extLst>
          </p:cNvPr>
          <p:cNvSpPr txBox="1"/>
          <p:nvPr userDrawn="1"/>
        </p:nvSpPr>
        <p:spPr>
          <a:xfrm>
            <a:off x="-1732" y="2259717"/>
            <a:ext cx="9145732" cy="1323439"/>
          </a:xfrm>
          <a:prstGeom prst="rect">
            <a:avLst/>
          </a:prstGeom>
          <a:noFill/>
        </p:spPr>
        <p:txBody>
          <a:bodyPr wrap="square" rtlCol="0" anchor="ctr">
            <a:spAutoFit/>
          </a:bodyPr>
          <a:lstStyle/>
          <a:p>
            <a:pPr algn="ctr"/>
            <a:r>
              <a:rPr lang="en-US" sz="4000" b="1" dirty="0">
                <a:latin typeface="+mj-lt"/>
              </a:rPr>
              <a:t>Maryland Voter Views of </a:t>
            </a:r>
            <a:br>
              <a:rPr lang="en-US" sz="4000" b="1" dirty="0">
                <a:latin typeface="+mj-lt"/>
              </a:rPr>
            </a:br>
            <a:r>
              <a:rPr lang="en-US" sz="4000" b="1" dirty="0">
                <a:latin typeface="+mj-lt"/>
              </a:rPr>
              <a:t>Program Open Space</a:t>
            </a:r>
          </a:p>
        </p:txBody>
      </p:sp>
      <p:sp>
        <p:nvSpPr>
          <p:cNvPr id="14" name="TextBox 13">
            <a:extLst>
              <a:ext uri="{FF2B5EF4-FFF2-40B4-BE49-F238E27FC236}">
                <a16:creationId xmlns:a16="http://schemas.microsoft.com/office/drawing/2014/main" id="{F967DC4F-B596-476D-8028-C9D42370C79F}"/>
              </a:ext>
            </a:extLst>
          </p:cNvPr>
          <p:cNvSpPr txBox="1"/>
          <p:nvPr userDrawn="1"/>
        </p:nvSpPr>
        <p:spPr>
          <a:xfrm>
            <a:off x="3464" y="3885447"/>
            <a:ext cx="9145732" cy="830997"/>
          </a:xfrm>
          <a:prstGeom prst="rect">
            <a:avLst/>
          </a:prstGeom>
          <a:noFill/>
        </p:spPr>
        <p:txBody>
          <a:bodyPr wrap="square" rtlCol="0">
            <a:spAutoFit/>
          </a:bodyPr>
          <a:lstStyle/>
          <a:p>
            <a:pPr algn="ctr"/>
            <a:r>
              <a:rPr lang="en-US" sz="2400" b="0" i="1" dirty="0">
                <a:latin typeface="+mn-lt"/>
              </a:rPr>
              <a:t>Key Findings of a Survey of Maryland Voters </a:t>
            </a:r>
            <a:br>
              <a:rPr lang="en-US" sz="2400" b="0" i="1" dirty="0">
                <a:latin typeface="+mn-lt"/>
              </a:rPr>
            </a:br>
            <a:r>
              <a:rPr lang="en-US" sz="2400" b="0" i="1" dirty="0">
                <a:latin typeface="+mn-lt"/>
              </a:rPr>
              <a:t>Conducted January 16-25, 2021</a:t>
            </a:r>
          </a:p>
        </p:txBody>
      </p:sp>
      <p:grpSp>
        <p:nvGrpSpPr>
          <p:cNvPr id="2" name="Group 1">
            <a:extLst>
              <a:ext uri="{FF2B5EF4-FFF2-40B4-BE49-F238E27FC236}">
                <a16:creationId xmlns:a16="http://schemas.microsoft.com/office/drawing/2014/main" id="{4679479D-56C2-4967-8272-D2ABE159A067}"/>
              </a:ext>
            </a:extLst>
          </p:cNvPr>
          <p:cNvGrpSpPr/>
          <p:nvPr userDrawn="1"/>
        </p:nvGrpSpPr>
        <p:grpSpPr>
          <a:xfrm>
            <a:off x="1847500" y="5247572"/>
            <a:ext cx="5316561" cy="1054391"/>
            <a:chOff x="1557520" y="5247572"/>
            <a:chExt cx="5316561" cy="1054391"/>
          </a:xfrm>
        </p:grpSpPr>
        <p:pic>
          <p:nvPicPr>
            <p:cNvPr id="22" name="Picture 21" descr="A close up of a sign&#10;&#10;Description generated with very high confidence">
              <a:extLst>
                <a:ext uri="{FF2B5EF4-FFF2-40B4-BE49-F238E27FC236}">
                  <a16:creationId xmlns:a16="http://schemas.microsoft.com/office/drawing/2014/main" id="{1EFE3BA6-3906-4745-A858-343B317D19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57520" y="5247572"/>
              <a:ext cx="2913654" cy="1054391"/>
            </a:xfrm>
            <a:prstGeom prst="rect">
              <a:avLst/>
            </a:prstGeom>
          </p:spPr>
        </p:pic>
        <p:pic>
          <p:nvPicPr>
            <p:cNvPr id="21" name="Picture 1" descr="NBS Main Logo RGB.png">
              <a:extLst>
                <a:ext uri="{FF2B5EF4-FFF2-40B4-BE49-F238E27FC236}">
                  <a16:creationId xmlns:a16="http://schemas.microsoft.com/office/drawing/2014/main" id="{522B9192-C668-407D-898A-85FF116285AA}"/>
                </a:ext>
              </a:extLst>
            </p:cNvPr>
            <p:cNvPicPr>
              <a:picLocks noChangeAspect="1" noChangeArrowheads="1"/>
            </p:cNvPicPr>
            <p:nvPr userDrawn="1"/>
          </p:nvPicPr>
          <p:blipFill>
            <a:blip r:embed="rId3" r:link="rId4">
              <a:extLst>
                <a:ext uri="{28A0092B-C50C-407E-A947-70E740481C1C}">
                  <a14:useLocalDpi xmlns:a14="http://schemas.microsoft.com/office/drawing/2010/main" val="0"/>
                </a:ext>
              </a:extLst>
            </a:blip>
            <a:srcRect/>
            <a:stretch>
              <a:fillRect/>
            </a:stretch>
          </p:blipFill>
          <p:spPr bwMode="auto">
            <a:xfrm>
              <a:off x="4805267" y="5283862"/>
              <a:ext cx="2068814" cy="98181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7" name="Group 26">
            <a:extLst>
              <a:ext uri="{FF2B5EF4-FFF2-40B4-BE49-F238E27FC236}">
                <a16:creationId xmlns:a16="http://schemas.microsoft.com/office/drawing/2014/main" id="{D9FB0AEB-7A90-4399-ADD7-B31CBC7DECC5}"/>
              </a:ext>
            </a:extLst>
          </p:cNvPr>
          <p:cNvGrpSpPr/>
          <p:nvPr userDrawn="1"/>
        </p:nvGrpSpPr>
        <p:grpSpPr>
          <a:xfrm>
            <a:off x="0" y="0"/>
            <a:ext cx="9144000" cy="1838130"/>
            <a:chOff x="0" y="-28511"/>
            <a:chExt cx="9144000" cy="1838130"/>
          </a:xfrm>
        </p:grpSpPr>
        <p:sp>
          <p:nvSpPr>
            <p:cNvPr id="28" name="Isosceles Triangle 27">
              <a:extLst>
                <a:ext uri="{FF2B5EF4-FFF2-40B4-BE49-F238E27FC236}">
                  <a16:creationId xmlns:a16="http://schemas.microsoft.com/office/drawing/2014/main" id="{ABAB559A-C5EC-465E-B839-E7EC738FC422}"/>
                </a:ext>
              </a:extLst>
            </p:cNvPr>
            <p:cNvSpPr/>
            <p:nvPr/>
          </p:nvSpPr>
          <p:spPr>
            <a:xfrm flipV="1">
              <a:off x="1258920" y="1181106"/>
              <a:ext cx="1754155" cy="625151"/>
            </a:xfrm>
            <a:prstGeom prst="triangle">
              <a:avLst/>
            </a:prstGeom>
            <a:solidFill>
              <a:srgbClr val="618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84CD1A1-2663-4243-9234-6CE630E01813}"/>
                </a:ext>
              </a:extLst>
            </p:cNvPr>
            <p:cNvSpPr/>
            <p:nvPr/>
          </p:nvSpPr>
          <p:spPr>
            <a:xfrm>
              <a:off x="0" y="274734"/>
              <a:ext cx="4338735" cy="12223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332D9132-22DE-4FB9-B586-857FB09A34D5}"/>
                </a:ext>
              </a:extLst>
            </p:cNvPr>
            <p:cNvSpPr/>
            <p:nvPr/>
          </p:nvSpPr>
          <p:spPr>
            <a:xfrm rot="3156271">
              <a:off x="3695634" y="-1350417"/>
              <a:ext cx="1105335" cy="4472613"/>
            </a:xfrm>
            <a:custGeom>
              <a:avLst/>
              <a:gdLst>
                <a:gd name="connsiteX0" fmla="*/ 0 w 1105335"/>
                <a:gd name="connsiteY0" fmla="*/ 1445954 h 4472613"/>
                <a:gd name="connsiteX1" fmla="*/ 1105335 w 1105335"/>
                <a:gd name="connsiteY1" fmla="*/ 0 h 4472613"/>
                <a:gd name="connsiteX2" fmla="*/ 1105335 w 1105335"/>
                <a:gd name="connsiteY2" fmla="*/ 3026659 h 4472613"/>
                <a:gd name="connsiteX3" fmla="*/ 0 w 1105335"/>
                <a:gd name="connsiteY3" fmla="*/ 4472613 h 4472613"/>
                <a:gd name="connsiteX4" fmla="*/ 0 w 1105335"/>
                <a:gd name="connsiteY4" fmla="*/ 1445954 h 4472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5335" h="4472613">
                  <a:moveTo>
                    <a:pt x="0" y="1445954"/>
                  </a:moveTo>
                  <a:lnTo>
                    <a:pt x="1105335" y="0"/>
                  </a:lnTo>
                  <a:lnTo>
                    <a:pt x="1105335" y="3026659"/>
                  </a:lnTo>
                  <a:lnTo>
                    <a:pt x="0" y="4472613"/>
                  </a:lnTo>
                  <a:lnTo>
                    <a:pt x="0" y="1445954"/>
                  </a:lnTo>
                  <a:close/>
                </a:path>
              </a:pathLst>
            </a:custGeom>
            <a:solidFill>
              <a:srgbClr val="FDCA0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30">
              <a:extLst>
                <a:ext uri="{FF2B5EF4-FFF2-40B4-BE49-F238E27FC236}">
                  <a16:creationId xmlns:a16="http://schemas.microsoft.com/office/drawing/2014/main" id="{01FAD2DC-243A-4278-9C47-834881EAE38B}"/>
                </a:ext>
              </a:extLst>
            </p:cNvPr>
            <p:cNvSpPr/>
            <p:nvPr/>
          </p:nvSpPr>
          <p:spPr>
            <a:xfrm>
              <a:off x="4039986" y="-28511"/>
              <a:ext cx="5104014" cy="1838130"/>
            </a:xfrm>
            <a:custGeom>
              <a:avLst/>
              <a:gdLst>
                <a:gd name="connsiteX0" fmla="*/ 2404567 w 5104014"/>
                <a:gd name="connsiteY0" fmla="*/ 0 h 1838130"/>
                <a:gd name="connsiteX1" fmla="*/ 5104014 w 5104014"/>
                <a:gd name="connsiteY1" fmla="*/ 0 h 1838130"/>
                <a:gd name="connsiteX2" fmla="*/ 5104014 w 5104014"/>
                <a:gd name="connsiteY2" fmla="*/ 1838130 h 1838130"/>
                <a:gd name="connsiteX3" fmla="*/ 0 w 5104014"/>
                <a:gd name="connsiteY3" fmla="*/ 1838130 h 1838130"/>
                <a:gd name="connsiteX4" fmla="*/ 2404567 w 5104014"/>
                <a:gd name="connsiteY4" fmla="*/ 0 h 1838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4014" h="1838130">
                  <a:moveTo>
                    <a:pt x="2404567" y="0"/>
                  </a:moveTo>
                  <a:lnTo>
                    <a:pt x="5104014" y="0"/>
                  </a:lnTo>
                  <a:lnTo>
                    <a:pt x="5104014" y="1838130"/>
                  </a:lnTo>
                  <a:lnTo>
                    <a:pt x="0" y="1838130"/>
                  </a:lnTo>
                  <a:lnTo>
                    <a:pt x="2404567"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TextBox 16">
            <a:extLst>
              <a:ext uri="{FF2B5EF4-FFF2-40B4-BE49-F238E27FC236}">
                <a16:creationId xmlns:a16="http://schemas.microsoft.com/office/drawing/2014/main" id="{FA1BC976-1167-4C69-9C24-5F2C97034611}"/>
              </a:ext>
            </a:extLst>
          </p:cNvPr>
          <p:cNvSpPr txBox="1"/>
          <p:nvPr userDrawn="1"/>
        </p:nvSpPr>
        <p:spPr>
          <a:xfrm>
            <a:off x="7916141" y="6413013"/>
            <a:ext cx="1233055" cy="253916"/>
          </a:xfrm>
          <a:prstGeom prst="rect">
            <a:avLst/>
          </a:prstGeom>
          <a:noFill/>
        </p:spPr>
        <p:txBody>
          <a:bodyPr wrap="square" rtlCol="0">
            <a:spAutoFit/>
          </a:bodyPr>
          <a:lstStyle/>
          <a:p>
            <a:pPr algn="r"/>
            <a:r>
              <a:rPr lang="en-US" sz="1050" dirty="0"/>
              <a:t>220-6027</a:t>
            </a:r>
          </a:p>
        </p:txBody>
      </p:sp>
      <p:grpSp>
        <p:nvGrpSpPr>
          <p:cNvPr id="18" name="Group 17">
            <a:extLst>
              <a:ext uri="{FF2B5EF4-FFF2-40B4-BE49-F238E27FC236}">
                <a16:creationId xmlns:a16="http://schemas.microsoft.com/office/drawing/2014/main" id="{0883A803-4922-4536-851B-520C79063E36}"/>
              </a:ext>
            </a:extLst>
          </p:cNvPr>
          <p:cNvGrpSpPr/>
          <p:nvPr userDrawn="1"/>
        </p:nvGrpSpPr>
        <p:grpSpPr>
          <a:xfrm flipV="1">
            <a:off x="0" y="6657975"/>
            <a:ext cx="9144000" cy="200025"/>
            <a:chOff x="0" y="0"/>
            <a:chExt cx="12192000" cy="266700"/>
          </a:xfrm>
        </p:grpSpPr>
        <p:sp>
          <p:nvSpPr>
            <p:cNvPr id="19" name="Rectangle 18">
              <a:extLst>
                <a:ext uri="{FF2B5EF4-FFF2-40B4-BE49-F238E27FC236}">
                  <a16:creationId xmlns:a16="http://schemas.microsoft.com/office/drawing/2014/main" id="{873F7FE7-6B08-4D4C-894E-2BF7FEBD409B}"/>
                </a:ext>
              </a:extLst>
            </p:cNvPr>
            <p:cNvSpPr/>
            <p:nvPr userDrawn="1"/>
          </p:nvSpPr>
          <p:spPr>
            <a:xfrm>
              <a:off x="0" y="76201"/>
              <a:ext cx="12192000" cy="190499"/>
            </a:xfrm>
            <a:prstGeom prst="rect">
              <a:avLst/>
            </a:prstGeom>
            <a:solidFill>
              <a:srgbClr val="FCCA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0" name="Rectangle 19">
              <a:extLst>
                <a:ext uri="{FF2B5EF4-FFF2-40B4-BE49-F238E27FC236}">
                  <a16:creationId xmlns:a16="http://schemas.microsoft.com/office/drawing/2014/main" id="{82D03B4F-AF24-465D-9542-482AA4997591}"/>
                </a:ext>
              </a:extLst>
            </p:cNvPr>
            <p:cNvSpPr/>
            <p:nvPr userDrawn="1"/>
          </p:nvSpPr>
          <p:spPr>
            <a:xfrm>
              <a:off x="0" y="0"/>
              <a:ext cx="12192000" cy="190500"/>
            </a:xfrm>
            <a:prstGeom prst="rect">
              <a:avLst/>
            </a:prstGeom>
            <a:solidFill>
              <a:srgbClr val="1B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spTree>
    <p:extLst>
      <p:ext uri="{BB962C8B-B14F-4D97-AF65-F5344CB8AC3E}">
        <p14:creationId xmlns:p14="http://schemas.microsoft.com/office/powerpoint/2010/main" val="234693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ULLE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24159-7CCA-4FCE-B757-6FB92428A138}"/>
              </a:ext>
            </a:extLst>
          </p:cNvPr>
          <p:cNvSpPr>
            <a:spLocks noGrp="1"/>
          </p:cNvSpPr>
          <p:nvPr>
            <p:ph type="title"/>
          </p:nvPr>
        </p:nvSpPr>
        <p:spPr>
          <a:xfrm>
            <a:off x="0" y="190147"/>
            <a:ext cx="9144000" cy="1138338"/>
          </a:xfrm>
          <a:prstGeom prst="rect">
            <a:avLst/>
          </a:prstGeom>
        </p:spPr>
        <p:txBody>
          <a:bodyPr vert="horz" lIns="91440" tIns="45720" rIns="91440" bIns="45720" rtlCol="0" anchor="t">
            <a:normAutofit/>
          </a:bodyPr>
          <a:lstStyle>
            <a:lvl1pPr>
              <a:defRPr lang="en-US" sz="2900" dirty="0"/>
            </a:lvl1pPr>
          </a:lstStyle>
          <a:p>
            <a:pPr lvl="0">
              <a:lnSpc>
                <a:spcPts val="3000"/>
              </a:lnSpc>
            </a:pPr>
            <a:r>
              <a:rPr lang="en-US" dirty="0"/>
              <a:t>Click to edit Master title style</a:t>
            </a:r>
          </a:p>
        </p:txBody>
      </p:sp>
      <p:sp>
        <p:nvSpPr>
          <p:cNvPr id="9" name="Text Placeholder 8">
            <a:extLst>
              <a:ext uri="{FF2B5EF4-FFF2-40B4-BE49-F238E27FC236}">
                <a16:creationId xmlns:a16="http://schemas.microsoft.com/office/drawing/2014/main" id="{83C26223-B34F-4C65-B65A-AA734C8FC68B}"/>
              </a:ext>
            </a:extLst>
          </p:cNvPr>
          <p:cNvSpPr>
            <a:spLocks noGrp="1"/>
          </p:cNvSpPr>
          <p:nvPr>
            <p:ph type="body" sz="quarter" idx="10"/>
          </p:nvPr>
        </p:nvSpPr>
        <p:spPr>
          <a:xfrm>
            <a:off x="1895300" y="6156961"/>
            <a:ext cx="7191895" cy="490883"/>
          </a:xfrm>
          <a:prstGeom prst="rect">
            <a:avLst/>
          </a:prstGeom>
        </p:spPr>
        <p:txBody>
          <a:bodyPr anchor="b">
            <a:noAutofit/>
          </a:bodyPr>
          <a:lstStyle>
            <a:lvl1pPr marL="0" indent="0">
              <a:buNone/>
              <a:defRPr sz="1000" i="1"/>
            </a:lvl1pPr>
            <a:lvl2pPr>
              <a:defRPr sz="900"/>
            </a:lvl2pPr>
            <a:lvl3pPr>
              <a:defRPr sz="900"/>
            </a:lvl3pPr>
            <a:lvl4pPr>
              <a:defRPr sz="900"/>
            </a:lvl4pPr>
            <a:lvl5pPr>
              <a:defRPr sz="900"/>
            </a:lvl5pPr>
          </a:lstStyle>
          <a:p>
            <a:pPr lvl="0"/>
            <a:endParaRPr lang="en-US" dirty="0"/>
          </a:p>
        </p:txBody>
      </p:sp>
      <p:sp>
        <p:nvSpPr>
          <p:cNvPr id="11" name="Text Placeholder 10">
            <a:extLst>
              <a:ext uri="{FF2B5EF4-FFF2-40B4-BE49-F238E27FC236}">
                <a16:creationId xmlns:a16="http://schemas.microsoft.com/office/drawing/2014/main" id="{FE61E77B-2CD2-4F65-8B29-A7FC3EE086D1}"/>
              </a:ext>
            </a:extLst>
          </p:cNvPr>
          <p:cNvSpPr>
            <a:spLocks noGrp="1"/>
          </p:cNvSpPr>
          <p:nvPr>
            <p:ph type="body" sz="quarter" idx="11" hasCustomPrompt="1"/>
          </p:nvPr>
        </p:nvSpPr>
        <p:spPr>
          <a:xfrm>
            <a:off x="117872" y="1301751"/>
            <a:ext cx="8908257" cy="4774959"/>
          </a:xfrm>
          <a:prstGeom prst="rect">
            <a:avLst/>
          </a:prstGeom>
        </p:spPr>
        <p:txBody>
          <a:bodyPr/>
          <a:lstStyle>
            <a:lvl1pPr>
              <a:buSzPct val="120000"/>
              <a:defRPr/>
            </a:lvl1pPr>
            <a:lvl2pPr>
              <a:buFont typeface="Wingdings" panose="05000000000000000000" pitchFamily="2" charset="2"/>
              <a:buChar char="§"/>
              <a:defRPr/>
            </a:lvl2pPr>
            <a:lvl3pPr>
              <a:buSzPct val="98000"/>
              <a:buFont typeface="Courier New" panose="02070309020205020404" pitchFamily="49" charset="0"/>
              <a:buChar char="o"/>
              <a:defRPr/>
            </a:lvl3pPr>
            <a:lvl4pPr>
              <a:buFont typeface="Arial" panose="020B0604020202020204" pitchFamily="34" charset="0"/>
              <a:buChar char="•"/>
              <a:defRPr/>
            </a:lvl4pPr>
            <a:lvl5pPr>
              <a:buFont typeface="Wingdings" panose="05000000000000000000" pitchFamily="2" charset="2"/>
              <a:buChar char="§"/>
              <a:defRPr/>
            </a:lvl5pPr>
          </a:lstStyle>
          <a:p>
            <a:r>
              <a:rPr lang="en-US" dirty="0"/>
              <a:t>A</a:t>
            </a:r>
          </a:p>
          <a:p>
            <a:pPr lvl="1"/>
            <a:r>
              <a:rPr lang="en-US" dirty="0"/>
              <a:t>C</a:t>
            </a:r>
          </a:p>
          <a:p>
            <a:pPr lvl="2"/>
            <a:r>
              <a:rPr lang="en-US" dirty="0"/>
              <a:t>D</a:t>
            </a:r>
          </a:p>
          <a:p>
            <a:pPr lvl="3"/>
            <a:r>
              <a:rPr lang="en-US" dirty="0"/>
              <a:t>E</a:t>
            </a:r>
          </a:p>
        </p:txBody>
      </p:sp>
    </p:spTree>
    <p:extLst>
      <p:ext uri="{BB962C8B-B14F-4D97-AF65-F5344CB8AC3E}">
        <p14:creationId xmlns:p14="http://schemas.microsoft.com/office/powerpoint/2010/main" val="325687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24159-7CCA-4FCE-B757-6FB92428A138}"/>
              </a:ext>
            </a:extLst>
          </p:cNvPr>
          <p:cNvSpPr>
            <a:spLocks noGrp="1"/>
          </p:cNvSpPr>
          <p:nvPr>
            <p:ph type="title"/>
          </p:nvPr>
        </p:nvSpPr>
        <p:spPr>
          <a:xfrm>
            <a:off x="0" y="210155"/>
            <a:ext cx="9144000" cy="1118329"/>
          </a:xfrm>
          <a:prstGeom prst="rect">
            <a:avLst/>
          </a:prstGeom>
        </p:spPr>
        <p:txBody>
          <a:bodyPr vert="horz" lIns="91440" tIns="45720" rIns="91440" bIns="45720" rtlCol="0" anchor="t">
            <a:normAutofit/>
          </a:bodyPr>
          <a:lstStyle>
            <a:lvl1pPr>
              <a:defRPr lang="en-US" sz="2900" dirty="0"/>
            </a:lvl1pPr>
          </a:lstStyle>
          <a:p>
            <a:pPr lvl="0">
              <a:lnSpc>
                <a:spcPts val="3000"/>
              </a:lnSpc>
            </a:pPr>
            <a:r>
              <a:rPr lang="en-US" dirty="0"/>
              <a:t>Click to edit Master title style</a:t>
            </a:r>
          </a:p>
        </p:txBody>
      </p:sp>
      <p:sp>
        <p:nvSpPr>
          <p:cNvPr id="9" name="Text Placeholder 8">
            <a:extLst>
              <a:ext uri="{FF2B5EF4-FFF2-40B4-BE49-F238E27FC236}">
                <a16:creationId xmlns:a16="http://schemas.microsoft.com/office/drawing/2014/main" id="{83C26223-B34F-4C65-B65A-AA734C8FC68B}"/>
              </a:ext>
            </a:extLst>
          </p:cNvPr>
          <p:cNvSpPr>
            <a:spLocks noGrp="1"/>
          </p:cNvSpPr>
          <p:nvPr>
            <p:ph type="body" sz="quarter" idx="10"/>
          </p:nvPr>
        </p:nvSpPr>
        <p:spPr>
          <a:xfrm>
            <a:off x="1920239" y="6156961"/>
            <a:ext cx="7183582" cy="490883"/>
          </a:xfrm>
          <a:prstGeom prst="rect">
            <a:avLst/>
          </a:prstGeom>
        </p:spPr>
        <p:txBody>
          <a:bodyPr anchor="b">
            <a:noAutofit/>
          </a:bodyPr>
          <a:lstStyle>
            <a:lvl1pPr marL="0" indent="0">
              <a:buNone/>
              <a:defRPr sz="1000" i="1"/>
            </a:lvl1pPr>
            <a:lvl2pPr>
              <a:defRPr sz="900"/>
            </a:lvl2pPr>
            <a:lvl3pPr>
              <a:defRPr sz="900"/>
            </a:lvl3pPr>
            <a:lvl4pPr>
              <a:defRPr sz="900"/>
            </a:lvl4pPr>
            <a:lvl5pPr>
              <a:defRPr sz="900"/>
            </a:lvl5pPr>
          </a:lstStyle>
          <a:p>
            <a:pPr lvl="0"/>
            <a:endParaRPr lang="en-US" dirty="0"/>
          </a:p>
        </p:txBody>
      </p:sp>
    </p:spTree>
    <p:extLst>
      <p:ext uri="{BB962C8B-B14F-4D97-AF65-F5344CB8AC3E}">
        <p14:creationId xmlns:p14="http://schemas.microsoft.com/office/powerpoint/2010/main" val="908412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DIVIDER SLID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8B1B66E-90B1-4A74-BDB8-692D2A496ACE}"/>
              </a:ext>
            </a:extLst>
          </p:cNvPr>
          <p:cNvSpPr>
            <a:spLocks noGrp="1"/>
          </p:cNvSpPr>
          <p:nvPr>
            <p:ph type="title"/>
          </p:nvPr>
        </p:nvSpPr>
        <p:spPr>
          <a:xfrm>
            <a:off x="0" y="1846771"/>
            <a:ext cx="9144000" cy="4768394"/>
          </a:xfrm>
          <a:prstGeom prst="rect">
            <a:avLst/>
          </a:prstGeom>
        </p:spPr>
        <p:txBody>
          <a:bodyPr anchor="ctr">
            <a:normAutofit/>
          </a:bodyPr>
          <a:lstStyle>
            <a:lvl1pPr algn="ctr">
              <a:defRPr sz="4800"/>
            </a:lvl1pPr>
          </a:lstStyle>
          <a:p>
            <a:r>
              <a:rPr lang="en-US" dirty="0"/>
              <a:t>Click to edit Master title style</a:t>
            </a:r>
          </a:p>
        </p:txBody>
      </p:sp>
      <p:grpSp>
        <p:nvGrpSpPr>
          <p:cNvPr id="21" name="Group 20">
            <a:extLst>
              <a:ext uri="{FF2B5EF4-FFF2-40B4-BE49-F238E27FC236}">
                <a16:creationId xmlns:a16="http://schemas.microsoft.com/office/drawing/2014/main" id="{32C00502-A6B6-4404-9DCB-8F1CBE31DEAE}"/>
              </a:ext>
            </a:extLst>
          </p:cNvPr>
          <p:cNvGrpSpPr/>
          <p:nvPr userDrawn="1"/>
        </p:nvGrpSpPr>
        <p:grpSpPr>
          <a:xfrm>
            <a:off x="0" y="0"/>
            <a:ext cx="9144000" cy="1838130"/>
            <a:chOff x="0" y="-28511"/>
            <a:chExt cx="9144000" cy="1838130"/>
          </a:xfrm>
        </p:grpSpPr>
        <p:sp>
          <p:nvSpPr>
            <p:cNvPr id="27" name="Isosceles Triangle 26">
              <a:extLst>
                <a:ext uri="{FF2B5EF4-FFF2-40B4-BE49-F238E27FC236}">
                  <a16:creationId xmlns:a16="http://schemas.microsoft.com/office/drawing/2014/main" id="{88115B54-8352-4AA5-82E6-B0895DB31C63}"/>
                </a:ext>
              </a:extLst>
            </p:cNvPr>
            <p:cNvSpPr/>
            <p:nvPr/>
          </p:nvSpPr>
          <p:spPr>
            <a:xfrm flipV="1">
              <a:off x="1258920" y="1181106"/>
              <a:ext cx="1754155" cy="625151"/>
            </a:xfrm>
            <a:prstGeom prst="triangle">
              <a:avLst/>
            </a:prstGeom>
            <a:solidFill>
              <a:srgbClr val="618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BC48AC0-938A-49AA-BA90-1A028A6AA17B}"/>
                </a:ext>
              </a:extLst>
            </p:cNvPr>
            <p:cNvSpPr/>
            <p:nvPr/>
          </p:nvSpPr>
          <p:spPr>
            <a:xfrm>
              <a:off x="0" y="274734"/>
              <a:ext cx="4338735" cy="12223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0BD9A1D4-29FA-41A7-9FB9-EA4DF1E26BDD}"/>
                </a:ext>
              </a:extLst>
            </p:cNvPr>
            <p:cNvSpPr/>
            <p:nvPr/>
          </p:nvSpPr>
          <p:spPr>
            <a:xfrm rot="3156271">
              <a:off x="3695634" y="-1350417"/>
              <a:ext cx="1105335" cy="4472613"/>
            </a:xfrm>
            <a:custGeom>
              <a:avLst/>
              <a:gdLst>
                <a:gd name="connsiteX0" fmla="*/ 0 w 1105335"/>
                <a:gd name="connsiteY0" fmla="*/ 1445954 h 4472613"/>
                <a:gd name="connsiteX1" fmla="*/ 1105335 w 1105335"/>
                <a:gd name="connsiteY1" fmla="*/ 0 h 4472613"/>
                <a:gd name="connsiteX2" fmla="*/ 1105335 w 1105335"/>
                <a:gd name="connsiteY2" fmla="*/ 3026659 h 4472613"/>
                <a:gd name="connsiteX3" fmla="*/ 0 w 1105335"/>
                <a:gd name="connsiteY3" fmla="*/ 4472613 h 4472613"/>
                <a:gd name="connsiteX4" fmla="*/ 0 w 1105335"/>
                <a:gd name="connsiteY4" fmla="*/ 1445954 h 4472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5335" h="4472613">
                  <a:moveTo>
                    <a:pt x="0" y="1445954"/>
                  </a:moveTo>
                  <a:lnTo>
                    <a:pt x="1105335" y="0"/>
                  </a:lnTo>
                  <a:lnTo>
                    <a:pt x="1105335" y="3026659"/>
                  </a:lnTo>
                  <a:lnTo>
                    <a:pt x="0" y="4472613"/>
                  </a:lnTo>
                  <a:lnTo>
                    <a:pt x="0" y="1445954"/>
                  </a:lnTo>
                  <a:close/>
                </a:path>
              </a:pathLst>
            </a:custGeom>
            <a:solidFill>
              <a:srgbClr val="FDCA0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30">
              <a:extLst>
                <a:ext uri="{FF2B5EF4-FFF2-40B4-BE49-F238E27FC236}">
                  <a16:creationId xmlns:a16="http://schemas.microsoft.com/office/drawing/2014/main" id="{94244FCB-9B4A-4F16-AEE1-DDDC00F09BBE}"/>
                </a:ext>
              </a:extLst>
            </p:cNvPr>
            <p:cNvSpPr/>
            <p:nvPr/>
          </p:nvSpPr>
          <p:spPr>
            <a:xfrm>
              <a:off x="4039986" y="-28511"/>
              <a:ext cx="5104014" cy="1838130"/>
            </a:xfrm>
            <a:custGeom>
              <a:avLst/>
              <a:gdLst>
                <a:gd name="connsiteX0" fmla="*/ 2404567 w 5104014"/>
                <a:gd name="connsiteY0" fmla="*/ 0 h 1838130"/>
                <a:gd name="connsiteX1" fmla="*/ 5104014 w 5104014"/>
                <a:gd name="connsiteY1" fmla="*/ 0 h 1838130"/>
                <a:gd name="connsiteX2" fmla="*/ 5104014 w 5104014"/>
                <a:gd name="connsiteY2" fmla="*/ 1838130 h 1838130"/>
                <a:gd name="connsiteX3" fmla="*/ 0 w 5104014"/>
                <a:gd name="connsiteY3" fmla="*/ 1838130 h 1838130"/>
                <a:gd name="connsiteX4" fmla="*/ 2404567 w 5104014"/>
                <a:gd name="connsiteY4" fmla="*/ 0 h 1838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4014" h="1838130">
                  <a:moveTo>
                    <a:pt x="2404567" y="0"/>
                  </a:moveTo>
                  <a:lnTo>
                    <a:pt x="5104014" y="0"/>
                  </a:lnTo>
                  <a:lnTo>
                    <a:pt x="5104014" y="1838130"/>
                  </a:lnTo>
                  <a:lnTo>
                    <a:pt x="0" y="1838130"/>
                  </a:lnTo>
                  <a:lnTo>
                    <a:pt x="2404567"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8" name="Group 17">
            <a:extLst>
              <a:ext uri="{FF2B5EF4-FFF2-40B4-BE49-F238E27FC236}">
                <a16:creationId xmlns:a16="http://schemas.microsoft.com/office/drawing/2014/main" id="{048F5A61-8A50-4497-A497-57AB648F7EA9}"/>
              </a:ext>
            </a:extLst>
          </p:cNvPr>
          <p:cNvGrpSpPr/>
          <p:nvPr userDrawn="1"/>
        </p:nvGrpSpPr>
        <p:grpSpPr>
          <a:xfrm>
            <a:off x="0" y="6646536"/>
            <a:ext cx="9144000" cy="211464"/>
            <a:chOff x="0" y="6646536"/>
            <a:chExt cx="9144000" cy="211464"/>
          </a:xfrm>
        </p:grpSpPr>
        <p:sp>
          <p:nvSpPr>
            <p:cNvPr id="22" name="Rectangle 21">
              <a:extLst>
                <a:ext uri="{FF2B5EF4-FFF2-40B4-BE49-F238E27FC236}">
                  <a16:creationId xmlns:a16="http://schemas.microsoft.com/office/drawing/2014/main" id="{7938F199-D206-44FA-854A-B4E395C1CDBB}"/>
                </a:ext>
              </a:extLst>
            </p:cNvPr>
            <p:cNvSpPr/>
            <p:nvPr userDrawn="1"/>
          </p:nvSpPr>
          <p:spPr>
            <a:xfrm flipV="1">
              <a:off x="0" y="6646536"/>
              <a:ext cx="9144000" cy="134934"/>
            </a:xfrm>
            <a:prstGeom prst="rect">
              <a:avLst/>
            </a:prstGeom>
            <a:solidFill>
              <a:srgbClr val="FCCA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 name="Rectangle 22">
              <a:extLst>
                <a:ext uri="{FF2B5EF4-FFF2-40B4-BE49-F238E27FC236}">
                  <a16:creationId xmlns:a16="http://schemas.microsoft.com/office/drawing/2014/main" id="{91305502-345C-47D1-A404-99F008C92AEB}"/>
                </a:ext>
              </a:extLst>
            </p:cNvPr>
            <p:cNvSpPr/>
            <p:nvPr userDrawn="1"/>
          </p:nvSpPr>
          <p:spPr>
            <a:xfrm flipV="1">
              <a:off x="0" y="6685121"/>
              <a:ext cx="9144000" cy="172879"/>
            </a:xfrm>
            <a:prstGeom prst="rect">
              <a:avLst/>
            </a:prstGeom>
            <a:solidFill>
              <a:srgbClr val="1B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sp>
        <p:nvSpPr>
          <p:cNvPr id="24" name="TextBox 23">
            <a:extLst>
              <a:ext uri="{FF2B5EF4-FFF2-40B4-BE49-F238E27FC236}">
                <a16:creationId xmlns:a16="http://schemas.microsoft.com/office/drawing/2014/main" id="{7E3BADF1-508B-4A3B-B156-33145ABDA904}"/>
              </a:ext>
            </a:extLst>
          </p:cNvPr>
          <p:cNvSpPr txBox="1"/>
          <p:nvPr userDrawn="1"/>
        </p:nvSpPr>
        <p:spPr>
          <a:xfrm>
            <a:off x="8222672" y="6639720"/>
            <a:ext cx="949037" cy="261610"/>
          </a:xfrm>
          <a:prstGeom prst="rect">
            <a:avLst/>
          </a:prstGeom>
          <a:noFill/>
        </p:spPr>
        <p:txBody>
          <a:bodyPr wrap="square" rtlCol="0">
            <a:spAutoFit/>
          </a:bodyPr>
          <a:lstStyle/>
          <a:p>
            <a:pPr algn="r"/>
            <a:fld id="{614463D1-B48E-402B-B909-B9E01AFE2A30}" type="slidenum">
              <a:rPr lang="en-US" sz="1100" smtClean="0">
                <a:solidFill>
                  <a:schemeClr val="accent3"/>
                </a:solidFill>
              </a:rPr>
              <a:pPr algn="r"/>
              <a:t>‹#›</a:t>
            </a:fld>
            <a:endParaRPr lang="en-US" sz="1100" dirty="0">
              <a:solidFill>
                <a:schemeClr val="accent3"/>
              </a:solidFill>
            </a:endParaRPr>
          </a:p>
        </p:txBody>
      </p:sp>
    </p:spTree>
    <p:extLst>
      <p:ext uri="{BB962C8B-B14F-4D97-AF65-F5344CB8AC3E}">
        <p14:creationId xmlns:p14="http://schemas.microsoft.com/office/powerpoint/2010/main" val="3041765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ACT - FM3 OK">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5B1F5699-8F61-4826-909C-4AB3414656E9}"/>
              </a:ext>
            </a:extLst>
          </p:cNvPr>
          <p:cNvGrpSpPr/>
          <p:nvPr userDrawn="1"/>
        </p:nvGrpSpPr>
        <p:grpSpPr>
          <a:xfrm>
            <a:off x="300181" y="2888343"/>
            <a:ext cx="4368800" cy="2716475"/>
            <a:chOff x="147782" y="2497154"/>
            <a:chExt cx="4368800" cy="2716475"/>
          </a:xfrm>
        </p:grpSpPr>
        <p:sp>
          <p:nvSpPr>
            <p:cNvPr id="23" name="TextBox 22">
              <a:extLst>
                <a:ext uri="{FF2B5EF4-FFF2-40B4-BE49-F238E27FC236}">
                  <a16:creationId xmlns:a16="http://schemas.microsoft.com/office/drawing/2014/main" id="{5FFCABAD-8F3B-4302-A5F2-6D90E0B4FFF5}"/>
                </a:ext>
              </a:extLst>
            </p:cNvPr>
            <p:cNvSpPr txBox="1"/>
            <p:nvPr userDrawn="1"/>
          </p:nvSpPr>
          <p:spPr>
            <a:xfrm>
              <a:off x="147782" y="3890190"/>
              <a:ext cx="4368800" cy="1323439"/>
            </a:xfrm>
            <a:prstGeom prst="rect">
              <a:avLst/>
            </a:prstGeom>
            <a:noFill/>
          </p:spPr>
          <p:txBody>
            <a:bodyPr wrap="square" rtlCol="0">
              <a:spAutoFit/>
            </a:bodyPr>
            <a:lstStyle/>
            <a:p>
              <a:pPr algn="ctr"/>
              <a:r>
                <a:rPr lang="en-US" sz="2000" b="0" dirty="0">
                  <a:solidFill>
                    <a:schemeClr val="tx1"/>
                  </a:solidFill>
                </a:rPr>
                <a:t>1999 Harrison St., Suite 2020</a:t>
              </a:r>
              <a:br>
                <a:rPr lang="en-US" sz="2000" b="0" dirty="0">
                  <a:solidFill>
                    <a:schemeClr val="tx1"/>
                  </a:solidFill>
                </a:rPr>
              </a:br>
              <a:r>
                <a:rPr lang="en-US" sz="2000" b="0" dirty="0">
                  <a:solidFill>
                    <a:schemeClr val="tx1"/>
                  </a:solidFill>
                </a:rPr>
                <a:t>Oakland, CA 94612</a:t>
              </a:r>
              <a:br>
                <a:rPr lang="en-US" sz="2000" b="0" dirty="0">
                  <a:solidFill>
                    <a:schemeClr val="tx1"/>
                  </a:solidFill>
                </a:rPr>
              </a:br>
              <a:r>
                <a:rPr lang="en-US" sz="2000" b="0" dirty="0">
                  <a:solidFill>
                    <a:schemeClr val="tx1"/>
                  </a:solidFill>
                </a:rPr>
                <a:t>Phone (510) 451-9521</a:t>
              </a:r>
            </a:p>
            <a:p>
              <a:pPr algn="ctr"/>
              <a:r>
                <a:rPr lang="en-US" sz="2000" b="0" dirty="0">
                  <a:solidFill>
                    <a:schemeClr val="tx1"/>
                  </a:solidFill>
                </a:rPr>
                <a:t>Fax (510) 451-0384 </a:t>
              </a:r>
            </a:p>
          </p:txBody>
        </p:sp>
        <p:pic>
          <p:nvPicPr>
            <p:cNvPr id="24" name="Picture 23" descr="A close up of a sign&#10;&#10;Description generated with very high confidence">
              <a:extLst>
                <a:ext uri="{FF2B5EF4-FFF2-40B4-BE49-F238E27FC236}">
                  <a16:creationId xmlns:a16="http://schemas.microsoft.com/office/drawing/2014/main" id="{B3E15E7A-E862-4960-BF3B-4DEE1102A8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478" y="2497154"/>
              <a:ext cx="3525408" cy="1275773"/>
            </a:xfrm>
            <a:prstGeom prst="rect">
              <a:avLst/>
            </a:prstGeom>
          </p:spPr>
        </p:pic>
      </p:grpSp>
      <p:graphicFrame>
        <p:nvGraphicFramePr>
          <p:cNvPr id="25" name="Table 24">
            <a:extLst>
              <a:ext uri="{FF2B5EF4-FFF2-40B4-BE49-F238E27FC236}">
                <a16:creationId xmlns:a16="http://schemas.microsoft.com/office/drawing/2014/main" id="{B8771B77-AA73-4CBE-9B20-DCDDF8219676}"/>
              </a:ext>
            </a:extLst>
          </p:cNvPr>
          <p:cNvGraphicFramePr>
            <a:graphicFrameLocks noGrp="1"/>
          </p:cNvGraphicFramePr>
          <p:nvPr userDrawn="1">
            <p:extLst>
              <p:ext uri="{D42A27DB-BD31-4B8C-83A1-F6EECF244321}">
                <p14:modId xmlns:p14="http://schemas.microsoft.com/office/powerpoint/2010/main" val="3694525630"/>
              </p:ext>
            </p:extLst>
          </p:nvPr>
        </p:nvGraphicFramePr>
        <p:xfrm>
          <a:off x="4428026" y="3377900"/>
          <a:ext cx="4519376" cy="1737360"/>
        </p:xfrm>
        <a:graphic>
          <a:graphicData uri="http://schemas.openxmlformats.org/drawingml/2006/table">
            <a:tbl>
              <a:tblPr>
                <a:tableStyleId>{93296810-A885-4BE3-A3E7-6D5BEEA58F35}</a:tableStyleId>
              </a:tblPr>
              <a:tblGrid>
                <a:gridCol w="4519376">
                  <a:extLst>
                    <a:ext uri="{9D8B030D-6E8A-4147-A177-3AD203B41FA5}">
                      <a16:colId xmlns:a16="http://schemas.microsoft.com/office/drawing/2014/main" val="1830107636"/>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kern="1200" dirty="0">
                          <a:ln w="10541" cmpd="sng">
                            <a:noFill/>
                            <a:prstDash val="solid"/>
                          </a:ln>
                          <a:solidFill>
                            <a:schemeClr val="tx1"/>
                          </a:solidFill>
                          <a:latin typeface="+mj-lt"/>
                          <a:ea typeface="+mn-ea"/>
                          <a:cs typeface="+mn-cs"/>
                        </a:rPr>
                        <a:t>Dave Metz</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8716088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Dave@FM3research.com</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83932688"/>
                  </a:ext>
                </a:extLst>
              </a:tr>
              <a:tr h="0">
                <a:tc>
                  <a:txBody>
                    <a:bodyPr/>
                    <a:lstStyle/>
                    <a:p>
                      <a:pPr algn="ctr"/>
                      <a:endParaRPr lang="en-US" dirty="0"/>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1459139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kern="1200" dirty="0">
                          <a:ln w="10541" cmpd="sng">
                            <a:noFill/>
                            <a:prstDash val="solid"/>
                          </a:ln>
                          <a:solidFill>
                            <a:schemeClr val="tx1"/>
                          </a:solidFill>
                          <a:latin typeface="+mj-lt"/>
                          <a:ea typeface="+mn-ea"/>
                          <a:cs typeface="+mn-cs"/>
                        </a:rPr>
                        <a:t>Miranda Everitt</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3063797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Miranda@FM3research.com</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93746002"/>
                  </a:ext>
                </a:extLst>
              </a:tr>
            </a:tbl>
          </a:graphicData>
        </a:graphic>
      </p:graphicFrame>
      <p:grpSp>
        <p:nvGrpSpPr>
          <p:cNvPr id="15" name="Group 14">
            <a:extLst>
              <a:ext uri="{FF2B5EF4-FFF2-40B4-BE49-F238E27FC236}">
                <a16:creationId xmlns:a16="http://schemas.microsoft.com/office/drawing/2014/main" id="{A423034D-1A4B-4A34-8C4D-446EC0696B5E}"/>
              </a:ext>
            </a:extLst>
          </p:cNvPr>
          <p:cNvGrpSpPr/>
          <p:nvPr userDrawn="1"/>
        </p:nvGrpSpPr>
        <p:grpSpPr>
          <a:xfrm>
            <a:off x="0" y="0"/>
            <a:ext cx="9144000" cy="1838130"/>
            <a:chOff x="0" y="-28511"/>
            <a:chExt cx="9144000" cy="1838130"/>
          </a:xfrm>
        </p:grpSpPr>
        <p:sp>
          <p:nvSpPr>
            <p:cNvPr id="16" name="Isosceles Triangle 15">
              <a:extLst>
                <a:ext uri="{FF2B5EF4-FFF2-40B4-BE49-F238E27FC236}">
                  <a16:creationId xmlns:a16="http://schemas.microsoft.com/office/drawing/2014/main" id="{B42403BD-DF25-4394-9640-A0BF122E5577}"/>
                </a:ext>
              </a:extLst>
            </p:cNvPr>
            <p:cNvSpPr/>
            <p:nvPr/>
          </p:nvSpPr>
          <p:spPr>
            <a:xfrm flipV="1">
              <a:off x="1258920" y="1181106"/>
              <a:ext cx="1754155" cy="625151"/>
            </a:xfrm>
            <a:prstGeom prst="triangle">
              <a:avLst/>
            </a:prstGeom>
            <a:solidFill>
              <a:srgbClr val="618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FEF0C84-4A02-42BA-8DB3-7F1E265165B6}"/>
                </a:ext>
              </a:extLst>
            </p:cNvPr>
            <p:cNvSpPr/>
            <p:nvPr/>
          </p:nvSpPr>
          <p:spPr>
            <a:xfrm>
              <a:off x="0" y="274734"/>
              <a:ext cx="4338735" cy="12223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7D2ECD62-1F01-4ADF-BEC2-04824510CBDC}"/>
                </a:ext>
              </a:extLst>
            </p:cNvPr>
            <p:cNvSpPr/>
            <p:nvPr/>
          </p:nvSpPr>
          <p:spPr>
            <a:xfrm rot="3156271">
              <a:off x="3695634" y="-1350417"/>
              <a:ext cx="1105335" cy="4472613"/>
            </a:xfrm>
            <a:custGeom>
              <a:avLst/>
              <a:gdLst>
                <a:gd name="connsiteX0" fmla="*/ 0 w 1105335"/>
                <a:gd name="connsiteY0" fmla="*/ 1445954 h 4472613"/>
                <a:gd name="connsiteX1" fmla="*/ 1105335 w 1105335"/>
                <a:gd name="connsiteY1" fmla="*/ 0 h 4472613"/>
                <a:gd name="connsiteX2" fmla="*/ 1105335 w 1105335"/>
                <a:gd name="connsiteY2" fmla="*/ 3026659 h 4472613"/>
                <a:gd name="connsiteX3" fmla="*/ 0 w 1105335"/>
                <a:gd name="connsiteY3" fmla="*/ 4472613 h 4472613"/>
                <a:gd name="connsiteX4" fmla="*/ 0 w 1105335"/>
                <a:gd name="connsiteY4" fmla="*/ 1445954 h 4472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5335" h="4472613">
                  <a:moveTo>
                    <a:pt x="0" y="1445954"/>
                  </a:moveTo>
                  <a:lnTo>
                    <a:pt x="1105335" y="0"/>
                  </a:lnTo>
                  <a:lnTo>
                    <a:pt x="1105335" y="3026659"/>
                  </a:lnTo>
                  <a:lnTo>
                    <a:pt x="0" y="4472613"/>
                  </a:lnTo>
                  <a:lnTo>
                    <a:pt x="0" y="1445954"/>
                  </a:lnTo>
                  <a:close/>
                </a:path>
              </a:pathLst>
            </a:custGeom>
            <a:solidFill>
              <a:srgbClr val="FDCA0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29982AC6-521C-42F1-9716-A1A8D55407F8}"/>
                </a:ext>
              </a:extLst>
            </p:cNvPr>
            <p:cNvSpPr/>
            <p:nvPr/>
          </p:nvSpPr>
          <p:spPr>
            <a:xfrm>
              <a:off x="4039986" y="-28511"/>
              <a:ext cx="5104014" cy="1838130"/>
            </a:xfrm>
            <a:custGeom>
              <a:avLst/>
              <a:gdLst>
                <a:gd name="connsiteX0" fmla="*/ 2404567 w 5104014"/>
                <a:gd name="connsiteY0" fmla="*/ 0 h 1838130"/>
                <a:gd name="connsiteX1" fmla="*/ 5104014 w 5104014"/>
                <a:gd name="connsiteY1" fmla="*/ 0 h 1838130"/>
                <a:gd name="connsiteX2" fmla="*/ 5104014 w 5104014"/>
                <a:gd name="connsiteY2" fmla="*/ 1838130 h 1838130"/>
                <a:gd name="connsiteX3" fmla="*/ 0 w 5104014"/>
                <a:gd name="connsiteY3" fmla="*/ 1838130 h 1838130"/>
                <a:gd name="connsiteX4" fmla="*/ 2404567 w 5104014"/>
                <a:gd name="connsiteY4" fmla="*/ 0 h 1838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4014" h="1838130">
                  <a:moveTo>
                    <a:pt x="2404567" y="0"/>
                  </a:moveTo>
                  <a:lnTo>
                    <a:pt x="5104014" y="0"/>
                  </a:lnTo>
                  <a:lnTo>
                    <a:pt x="5104014" y="1838130"/>
                  </a:lnTo>
                  <a:lnTo>
                    <a:pt x="0" y="1838130"/>
                  </a:lnTo>
                  <a:lnTo>
                    <a:pt x="2404567"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7" name="TextBox 26">
            <a:extLst>
              <a:ext uri="{FF2B5EF4-FFF2-40B4-BE49-F238E27FC236}">
                <a16:creationId xmlns:a16="http://schemas.microsoft.com/office/drawing/2014/main" id="{DF7910BF-3105-40C9-8910-328BCEC5DF1E}"/>
              </a:ext>
            </a:extLst>
          </p:cNvPr>
          <p:cNvSpPr txBox="1"/>
          <p:nvPr userDrawn="1"/>
        </p:nvSpPr>
        <p:spPr>
          <a:xfrm>
            <a:off x="0" y="551045"/>
            <a:ext cx="3976255" cy="729430"/>
          </a:xfrm>
          <a:prstGeom prst="rect">
            <a:avLst/>
          </a:prstGeom>
          <a:noFill/>
        </p:spPr>
        <p:txBody>
          <a:bodyPr wrap="square" rtlCol="0">
            <a:spAutoFit/>
          </a:bodyPr>
          <a:lstStyle/>
          <a:p>
            <a:pPr marL="0" algn="l" defTabSz="685800" rtl="0" eaLnBrk="1" latinLnBrk="0" hangingPunct="1">
              <a:lnSpc>
                <a:spcPct val="90000"/>
              </a:lnSpc>
              <a:spcBef>
                <a:spcPct val="0"/>
              </a:spcBef>
              <a:tabLst>
                <a:tab pos="2743200" algn="l"/>
              </a:tabLst>
            </a:pPr>
            <a:r>
              <a:rPr lang="en-US" sz="2300" b="1" kern="1200" dirty="0">
                <a:ln w="10541" cmpd="sng">
                  <a:noFill/>
                  <a:prstDash val="solid"/>
                </a:ln>
                <a:solidFill>
                  <a:schemeClr val="bg1"/>
                </a:solidFill>
                <a:latin typeface="+mj-lt"/>
                <a:ea typeface="+mn-ea"/>
                <a:cs typeface="+mn-cs"/>
              </a:rPr>
              <a:t>For more information, </a:t>
            </a:r>
            <a:br>
              <a:rPr lang="en-US" sz="2300" b="1" kern="1200" dirty="0">
                <a:ln w="10541" cmpd="sng">
                  <a:noFill/>
                  <a:prstDash val="solid"/>
                </a:ln>
                <a:solidFill>
                  <a:schemeClr val="bg1"/>
                </a:solidFill>
                <a:latin typeface="+mj-lt"/>
                <a:ea typeface="+mn-ea"/>
                <a:cs typeface="+mn-cs"/>
              </a:rPr>
            </a:br>
            <a:r>
              <a:rPr lang="en-US" sz="2300" b="1" kern="1200" dirty="0">
                <a:ln w="10541" cmpd="sng">
                  <a:noFill/>
                  <a:prstDash val="solid"/>
                </a:ln>
                <a:solidFill>
                  <a:schemeClr val="bg1"/>
                </a:solidFill>
                <a:latin typeface="+mj-lt"/>
                <a:ea typeface="+mn-ea"/>
                <a:cs typeface="+mn-cs"/>
              </a:rPr>
              <a:t>contact:</a:t>
            </a:r>
          </a:p>
        </p:txBody>
      </p:sp>
      <p:grpSp>
        <p:nvGrpSpPr>
          <p:cNvPr id="28" name="Group 27">
            <a:extLst>
              <a:ext uri="{FF2B5EF4-FFF2-40B4-BE49-F238E27FC236}">
                <a16:creationId xmlns:a16="http://schemas.microsoft.com/office/drawing/2014/main" id="{C3CCD293-7D38-4BD0-A1EE-1B844836851A}"/>
              </a:ext>
            </a:extLst>
          </p:cNvPr>
          <p:cNvGrpSpPr/>
          <p:nvPr userDrawn="1"/>
        </p:nvGrpSpPr>
        <p:grpSpPr>
          <a:xfrm flipV="1">
            <a:off x="0" y="6675741"/>
            <a:ext cx="9144000" cy="182259"/>
            <a:chOff x="0" y="0"/>
            <a:chExt cx="12192000" cy="243012"/>
          </a:xfrm>
        </p:grpSpPr>
        <p:sp>
          <p:nvSpPr>
            <p:cNvPr id="29" name="Rectangle 28">
              <a:extLst>
                <a:ext uri="{FF2B5EF4-FFF2-40B4-BE49-F238E27FC236}">
                  <a16:creationId xmlns:a16="http://schemas.microsoft.com/office/drawing/2014/main" id="{06681328-2F6F-49DE-9B0F-E179882B99B3}"/>
                </a:ext>
              </a:extLst>
            </p:cNvPr>
            <p:cNvSpPr/>
            <p:nvPr userDrawn="1"/>
          </p:nvSpPr>
          <p:spPr>
            <a:xfrm>
              <a:off x="0" y="99888"/>
              <a:ext cx="12192000" cy="143124"/>
            </a:xfrm>
            <a:prstGeom prst="rect">
              <a:avLst/>
            </a:prstGeom>
            <a:solidFill>
              <a:srgbClr val="FCCA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30" name="Rectangle 29">
              <a:extLst>
                <a:ext uri="{FF2B5EF4-FFF2-40B4-BE49-F238E27FC236}">
                  <a16:creationId xmlns:a16="http://schemas.microsoft.com/office/drawing/2014/main" id="{C7865168-06C9-4056-AA6E-929D2E9C0F73}"/>
                </a:ext>
              </a:extLst>
            </p:cNvPr>
            <p:cNvSpPr/>
            <p:nvPr userDrawn="1"/>
          </p:nvSpPr>
          <p:spPr>
            <a:xfrm>
              <a:off x="0" y="0"/>
              <a:ext cx="12192000" cy="190500"/>
            </a:xfrm>
            <a:prstGeom prst="rect">
              <a:avLst/>
            </a:prstGeom>
            <a:solidFill>
              <a:srgbClr val="1B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spTree>
    <p:extLst>
      <p:ext uri="{BB962C8B-B14F-4D97-AF65-F5344CB8AC3E}">
        <p14:creationId xmlns:p14="http://schemas.microsoft.com/office/powerpoint/2010/main" val="183499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ACT - FM3 OK &amp; NBS">
    <p:spTree>
      <p:nvGrpSpPr>
        <p:cNvPr id="1" name=""/>
        <p:cNvGrpSpPr/>
        <p:nvPr/>
      </p:nvGrpSpPr>
      <p:grpSpPr>
        <a:xfrm>
          <a:off x="0" y="0"/>
          <a:ext cx="0" cy="0"/>
          <a:chOff x="0" y="0"/>
          <a:chExt cx="0" cy="0"/>
        </a:xfrm>
      </p:grpSpPr>
      <p:pic>
        <p:nvPicPr>
          <p:cNvPr id="21" name="Picture 1" descr="NBS Main Logo RGB.png">
            <a:extLst>
              <a:ext uri="{FF2B5EF4-FFF2-40B4-BE49-F238E27FC236}">
                <a16:creationId xmlns:a16="http://schemas.microsoft.com/office/drawing/2014/main" id="{65A951B3-4AB2-4A1E-8060-3D4CEDCE4781}"/>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79826" y="4841587"/>
            <a:ext cx="2533094" cy="120214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A close up of a sign&#10;&#10;Description generated with very high confidence">
            <a:extLst>
              <a:ext uri="{FF2B5EF4-FFF2-40B4-BE49-F238E27FC236}">
                <a16:creationId xmlns:a16="http://schemas.microsoft.com/office/drawing/2014/main" id="{7A2F24BD-3B37-467C-BDA8-834E1ADB17A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51870" y="2352725"/>
            <a:ext cx="2189006" cy="1361390"/>
          </a:xfrm>
          <a:prstGeom prst="rect">
            <a:avLst/>
          </a:prstGeom>
        </p:spPr>
      </p:pic>
      <p:graphicFrame>
        <p:nvGraphicFramePr>
          <p:cNvPr id="24" name="Table 23">
            <a:extLst>
              <a:ext uri="{FF2B5EF4-FFF2-40B4-BE49-F238E27FC236}">
                <a16:creationId xmlns:a16="http://schemas.microsoft.com/office/drawing/2014/main" id="{C496888E-5351-4239-9AD4-CA3A6FB2A03C}"/>
              </a:ext>
            </a:extLst>
          </p:cNvPr>
          <p:cNvGraphicFramePr>
            <a:graphicFrameLocks noGrp="1"/>
          </p:cNvGraphicFramePr>
          <p:nvPr userDrawn="1">
            <p:extLst>
              <p:ext uri="{D42A27DB-BD31-4B8C-83A1-F6EECF244321}">
                <p14:modId xmlns:p14="http://schemas.microsoft.com/office/powerpoint/2010/main" val="2952442406"/>
              </p:ext>
            </p:extLst>
          </p:nvPr>
        </p:nvGraphicFramePr>
        <p:xfrm>
          <a:off x="4198873" y="2164740"/>
          <a:ext cx="4519376" cy="1737360"/>
        </p:xfrm>
        <a:graphic>
          <a:graphicData uri="http://schemas.openxmlformats.org/drawingml/2006/table">
            <a:tbl>
              <a:tblPr>
                <a:tableStyleId>{93296810-A885-4BE3-A3E7-6D5BEEA58F35}</a:tableStyleId>
              </a:tblPr>
              <a:tblGrid>
                <a:gridCol w="4519376">
                  <a:extLst>
                    <a:ext uri="{9D8B030D-6E8A-4147-A177-3AD203B41FA5}">
                      <a16:colId xmlns:a16="http://schemas.microsoft.com/office/drawing/2014/main" val="1830107636"/>
                    </a:ext>
                  </a:extLst>
                </a:gridCol>
              </a:tblGrid>
              <a:tr h="266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kern="1200" dirty="0">
                          <a:ln w="10541" cmpd="sng">
                            <a:noFill/>
                            <a:prstDash val="solid"/>
                          </a:ln>
                          <a:solidFill>
                            <a:schemeClr val="tx1"/>
                          </a:solidFill>
                          <a:latin typeface="+mj-lt"/>
                          <a:ea typeface="+mn-ea"/>
                          <a:cs typeface="+mn-cs"/>
                        </a:rPr>
                        <a:t>Dave Metz</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87160880"/>
                  </a:ext>
                </a:extLst>
              </a:tr>
              <a:tr h="1600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Dave@FM3research.com</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83932688"/>
                  </a:ext>
                </a:extLst>
              </a:tr>
              <a:tr h="160097">
                <a:tc>
                  <a:txBody>
                    <a:bodyPr/>
                    <a:lstStyle/>
                    <a:p>
                      <a:pPr algn="ctr"/>
                      <a:endParaRPr lang="en-US" dirty="0"/>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14591391"/>
                  </a:ext>
                </a:extLst>
              </a:tr>
              <a:tr h="266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kern="1200" dirty="0">
                          <a:ln w="10541" cmpd="sng">
                            <a:noFill/>
                            <a:prstDash val="solid"/>
                          </a:ln>
                          <a:solidFill>
                            <a:schemeClr val="tx1"/>
                          </a:solidFill>
                          <a:latin typeface="+mj-lt"/>
                          <a:ea typeface="+mn-ea"/>
                          <a:cs typeface="+mn-cs"/>
                        </a:rPr>
                        <a:t>Miranda Everitt</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30637974"/>
                  </a:ext>
                </a:extLst>
              </a:tr>
              <a:tr h="1600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Miranda@FM3research.com</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93746002"/>
                  </a:ext>
                </a:extLst>
              </a:tr>
            </a:tbl>
          </a:graphicData>
        </a:graphic>
      </p:graphicFrame>
      <p:graphicFrame>
        <p:nvGraphicFramePr>
          <p:cNvPr id="25" name="Table 24">
            <a:extLst>
              <a:ext uri="{FF2B5EF4-FFF2-40B4-BE49-F238E27FC236}">
                <a16:creationId xmlns:a16="http://schemas.microsoft.com/office/drawing/2014/main" id="{D198841B-B9F5-4550-9329-006E71CF09B4}"/>
              </a:ext>
            </a:extLst>
          </p:cNvPr>
          <p:cNvGraphicFramePr>
            <a:graphicFrameLocks noGrp="1"/>
          </p:cNvGraphicFramePr>
          <p:nvPr userDrawn="1">
            <p:extLst>
              <p:ext uri="{D42A27DB-BD31-4B8C-83A1-F6EECF244321}">
                <p14:modId xmlns:p14="http://schemas.microsoft.com/office/powerpoint/2010/main" val="3990003494"/>
              </p:ext>
            </p:extLst>
          </p:nvPr>
        </p:nvGraphicFramePr>
        <p:xfrm>
          <a:off x="4198873" y="5076900"/>
          <a:ext cx="4519376" cy="731520"/>
        </p:xfrm>
        <a:graphic>
          <a:graphicData uri="http://schemas.openxmlformats.org/drawingml/2006/table">
            <a:tbl>
              <a:tblPr>
                <a:tableStyleId>{93296810-A885-4BE3-A3E7-6D5BEEA58F35}</a:tableStyleId>
              </a:tblPr>
              <a:tblGrid>
                <a:gridCol w="4519376">
                  <a:extLst>
                    <a:ext uri="{9D8B030D-6E8A-4147-A177-3AD203B41FA5}">
                      <a16:colId xmlns:a16="http://schemas.microsoft.com/office/drawing/2014/main" val="1830107636"/>
                    </a:ext>
                  </a:extLst>
                </a:gridCol>
              </a:tblGrid>
              <a:tr h="266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kern="1200" dirty="0">
                          <a:ln w="10541" cmpd="sng">
                            <a:noFill/>
                            <a:prstDash val="solid"/>
                          </a:ln>
                          <a:solidFill>
                            <a:schemeClr val="tx1"/>
                          </a:solidFill>
                          <a:latin typeface="+mj-lt"/>
                          <a:ea typeface="+mn-ea"/>
                          <a:cs typeface="+mn-cs"/>
                        </a:rPr>
                        <a:t>Lori Weigel</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99625237"/>
                  </a:ext>
                </a:extLst>
              </a:tr>
              <a:tr h="1600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Lori@newbridgestrategy.com</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5195803"/>
                  </a:ext>
                </a:extLst>
              </a:tr>
            </a:tbl>
          </a:graphicData>
        </a:graphic>
      </p:graphicFrame>
      <p:grpSp>
        <p:nvGrpSpPr>
          <p:cNvPr id="15" name="Group 14">
            <a:extLst>
              <a:ext uri="{FF2B5EF4-FFF2-40B4-BE49-F238E27FC236}">
                <a16:creationId xmlns:a16="http://schemas.microsoft.com/office/drawing/2014/main" id="{10EC4B68-54D0-49C1-811B-6A825B201465}"/>
              </a:ext>
            </a:extLst>
          </p:cNvPr>
          <p:cNvGrpSpPr/>
          <p:nvPr userDrawn="1"/>
        </p:nvGrpSpPr>
        <p:grpSpPr>
          <a:xfrm>
            <a:off x="0" y="0"/>
            <a:ext cx="9144000" cy="1838130"/>
            <a:chOff x="0" y="-28511"/>
            <a:chExt cx="9144000" cy="1838130"/>
          </a:xfrm>
        </p:grpSpPr>
        <p:sp>
          <p:nvSpPr>
            <p:cNvPr id="16" name="Isosceles Triangle 15">
              <a:extLst>
                <a:ext uri="{FF2B5EF4-FFF2-40B4-BE49-F238E27FC236}">
                  <a16:creationId xmlns:a16="http://schemas.microsoft.com/office/drawing/2014/main" id="{74D068FA-C8B7-4E47-B501-CD8DD5D1D744}"/>
                </a:ext>
              </a:extLst>
            </p:cNvPr>
            <p:cNvSpPr/>
            <p:nvPr/>
          </p:nvSpPr>
          <p:spPr>
            <a:xfrm flipV="1">
              <a:off x="1258920" y="1181106"/>
              <a:ext cx="1754155" cy="625151"/>
            </a:xfrm>
            <a:prstGeom prst="triangle">
              <a:avLst/>
            </a:prstGeom>
            <a:solidFill>
              <a:srgbClr val="618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8937800-386B-45F0-932E-66C586B82472}"/>
                </a:ext>
              </a:extLst>
            </p:cNvPr>
            <p:cNvSpPr/>
            <p:nvPr/>
          </p:nvSpPr>
          <p:spPr>
            <a:xfrm>
              <a:off x="0" y="274734"/>
              <a:ext cx="4338735" cy="12223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CFC138E2-02B0-4330-AEC4-569693A7CF88}"/>
                </a:ext>
              </a:extLst>
            </p:cNvPr>
            <p:cNvSpPr/>
            <p:nvPr/>
          </p:nvSpPr>
          <p:spPr>
            <a:xfrm rot="3156271">
              <a:off x="3695634" y="-1350417"/>
              <a:ext cx="1105335" cy="4472613"/>
            </a:xfrm>
            <a:custGeom>
              <a:avLst/>
              <a:gdLst>
                <a:gd name="connsiteX0" fmla="*/ 0 w 1105335"/>
                <a:gd name="connsiteY0" fmla="*/ 1445954 h 4472613"/>
                <a:gd name="connsiteX1" fmla="*/ 1105335 w 1105335"/>
                <a:gd name="connsiteY1" fmla="*/ 0 h 4472613"/>
                <a:gd name="connsiteX2" fmla="*/ 1105335 w 1105335"/>
                <a:gd name="connsiteY2" fmla="*/ 3026659 h 4472613"/>
                <a:gd name="connsiteX3" fmla="*/ 0 w 1105335"/>
                <a:gd name="connsiteY3" fmla="*/ 4472613 h 4472613"/>
                <a:gd name="connsiteX4" fmla="*/ 0 w 1105335"/>
                <a:gd name="connsiteY4" fmla="*/ 1445954 h 4472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5335" h="4472613">
                  <a:moveTo>
                    <a:pt x="0" y="1445954"/>
                  </a:moveTo>
                  <a:lnTo>
                    <a:pt x="1105335" y="0"/>
                  </a:lnTo>
                  <a:lnTo>
                    <a:pt x="1105335" y="3026659"/>
                  </a:lnTo>
                  <a:lnTo>
                    <a:pt x="0" y="4472613"/>
                  </a:lnTo>
                  <a:lnTo>
                    <a:pt x="0" y="1445954"/>
                  </a:lnTo>
                  <a:close/>
                </a:path>
              </a:pathLst>
            </a:custGeom>
            <a:solidFill>
              <a:srgbClr val="FDCA0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E3B89921-B4BE-4B9E-8BFF-5D0517AFD697}"/>
                </a:ext>
              </a:extLst>
            </p:cNvPr>
            <p:cNvSpPr/>
            <p:nvPr/>
          </p:nvSpPr>
          <p:spPr>
            <a:xfrm>
              <a:off x="4039986" y="-28511"/>
              <a:ext cx="5104014" cy="1838130"/>
            </a:xfrm>
            <a:custGeom>
              <a:avLst/>
              <a:gdLst>
                <a:gd name="connsiteX0" fmla="*/ 2404567 w 5104014"/>
                <a:gd name="connsiteY0" fmla="*/ 0 h 1838130"/>
                <a:gd name="connsiteX1" fmla="*/ 5104014 w 5104014"/>
                <a:gd name="connsiteY1" fmla="*/ 0 h 1838130"/>
                <a:gd name="connsiteX2" fmla="*/ 5104014 w 5104014"/>
                <a:gd name="connsiteY2" fmla="*/ 1838130 h 1838130"/>
                <a:gd name="connsiteX3" fmla="*/ 0 w 5104014"/>
                <a:gd name="connsiteY3" fmla="*/ 1838130 h 1838130"/>
                <a:gd name="connsiteX4" fmla="*/ 2404567 w 5104014"/>
                <a:gd name="connsiteY4" fmla="*/ 0 h 1838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4014" h="1838130">
                  <a:moveTo>
                    <a:pt x="2404567" y="0"/>
                  </a:moveTo>
                  <a:lnTo>
                    <a:pt x="5104014" y="0"/>
                  </a:lnTo>
                  <a:lnTo>
                    <a:pt x="5104014" y="1838130"/>
                  </a:lnTo>
                  <a:lnTo>
                    <a:pt x="0" y="1838130"/>
                  </a:lnTo>
                  <a:lnTo>
                    <a:pt x="2404567"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7" name="TextBox 26">
            <a:extLst>
              <a:ext uri="{FF2B5EF4-FFF2-40B4-BE49-F238E27FC236}">
                <a16:creationId xmlns:a16="http://schemas.microsoft.com/office/drawing/2014/main" id="{62BF9CDB-2056-4CC5-AC35-20263FA257B7}"/>
              </a:ext>
            </a:extLst>
          </p:cNvPr>
          <p:cNvSpPr txBox="1"/>
          <p:nvPr userDrawn="1"/>
        </p:nvSpPr>
        <p:spPr>
          <a:xfrm>
            <a:off x="0" y="551045"/>
            <a:ext cx="3976255" cy="729430"/>
          </a:xfrm>
          <a:prstGeom prst="rect">
            <a:avLst/>
          </a:prstGeom>
          <a:noFill/>
        </p:spPr>
        <p:txBody>
          <a:bodyPr wrap="square" rtlCol="0">
            <a:spAutoFit/>
          </a:bodyPr>
          <a:lstStyle/>
          <a:p>
            <a:pPr marL="0" algn="l" defTabSz="685800" rtl="0" eaLnBrk="1" latinLnBrk="0" hangingPunct="1">
              <a:lnSpc>
                <a:spcPct val="90000"/>
              </a:lnSpc>
              <a:spcBef>
                <a:spcPct val="0"/>
              </a:spcBef>
              <a:tabLst>
                <a:tab pos="2743200" algn="l"/>
              </a:tabLst>
            </a:pPr>
            <a:r>
              <a:rPr lang="en-US" sz="2300" b="1" kern="1200" dirty="0">
                <a:ln w="10541" cmpd="sng">
                  <a:noFill/>
                  <a:prstDash val="solid"/>
                </a:ln>
                <a:solidFill>
                  <a:schemeClr val="bg1"/>
                </a:solidFill>
                <a:latin typeface="+mj-lt"/>
                <a:ea typeface="+mn-ea"/>
                <a:cs typeface="+mn-cs"/>
              </a:rPr>
              <a:t>For more information, </a:t>
            </a:r>
            <a:br>
              <a:rPr lang="en-US" sz="2300" b="1" kern="1200" dirty="0">
                <a:ln w="10541" cmpd="sng">
                  <a:noFill/>
                  <a:prstDash val="solid"/>
                </a:ln>
                <a:solidFill>
                  <a:schemeClr val="bg1"/>
                </a:solidFill>
                <a:latin typeface="+mj-lt"/>
                <a:ea typeface="+mn-ea"/>
                <a:cs typeface="+mn-cs"/>
              </a:rPr>
            </a:br>
            <a:r>
              <a:rPr lang="en-US" sz="2300" b="1" kern="1200" dirty="0">
                <a:ln w="10541" cmpd="sng">
                  <a:noFill/>
                  <a:prstDash val="solid"/>
                </a:ln>
                <a:solidFill>
                  <a:schemeClr val="bg1"/>
                </a:solidFill>
                <a:latin typeface="+mj-lt"/>
                <a:ea typeface="+mn-ea"/>
                <a:cs typeface="+mn-cs"/>
              </a:rPr>
              <a:t>contact:</a:t>
            </a:r>
          </a:p>
        </p:txBody>
      </p:sp>
      <p:grpSp>
        <p:nvGrpSpPr>
          <p:cNvPr id="28" name="Group 27">
            <a:extLst>
              <a:ext uri="{FF2B5EF4-FFF2-40B4-BE49-F238E27FC236}">
                <a16:creationId xmlns:a16="http://schemas.microsoft.com/office/drawing/2014/main" id="{6B0AE313-5265-41CA-93C7-7270A8EEA95F}"/>
              </a:ext>
            </a:extLst>
          </p:cNvPr>
          <p:cNvGrpSpPr/>
          <p:nvPr userDrawn="1"/>
        </p:nvGrpSpPr>
        <p:grpSpPr>
          <a:xfrm flipV="1">
            <a:off x="0" y="6675741"/>
            <a:ext cx="9144000" cy="182259"/>
            <a:chOff x="0" y="0"/>
            <a:chExt cx="12192000" cy="243012"/>
          </a:xfrm>
        </p:grpSpPr>
        <p:sp>
          <p:nvSpPr>
            <p:cNvPr id="29" name="Rectangle 28">
              <a:extLst>
                <a:ext uri="{FF2B5EF4-FFF2-40B4-BE49-F238E27FC236}">
                  <a16:creationId xmlns:a16="http://schemas.microsoft.com/office/drawing/2014/main" id="{3A8029AD-33A6-4F63-BDC5-D00CC074201A}"/>
                </a:ext>
              </a:extLst>
            </p:cNvPr>
            <p:cNvSpPr/>
            <p:nvPr userDrawn="1"/>
          </p:nvSpPr>
          <p:spPr>
            <a:xfrm>
              <a:off x="0" y="99888"/>
              <a:ext cx="12192000" cy="143124"/>
            </a:xfrm>
            <a:prstGeom prst="rect">
              <a:avLst/>
            </a:prstGeom>
            <a:solidFill>
              <a:srgbClr val="FCCA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30" name="Rectangle 29">
              <a:extLst>
                <a:ext uri="{FF2B5EF4-FFF2-40B4-BE49-F238E27FC236}">
                  <a16:creationId xmlns:a16="http://schemas.microsoft.com/office/drawing/2014/main" id="{E5804F16-455E-4034-A40F-C1AE15096997}"/>
                </a:ext>
              </a:extLst>
            </p:cNvPr>
            <p:cNvSpPr/>
            <p:nvPr userDrawn="1"/>
          </p:nvSpPr>
          <p:spPr>
            <a:xfrm>
              <a:off x="0" y="0"/>
              <a:ext cx="12192000" cy="190500"/>
            </a:xfrm>
            <a:prstGeom prst="rect">
              <a:avLst/>
            </a:prstGeom>
            <a:solidFill>
              <a:srgbClr val="1B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spTree>
    <p:extLst>
      <p:ext uri="{BB962C8B-B14F-4D97-AF65-F5344CB8AC3E}">
        <p14:creationId xmlns:p14="http://schemas.microsoft.com/office/powerpoint/2010/main" val="1824221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cid:ii_jsnstb0c1" TargetMode="Externa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EBA8295-75CD-475E-8C10-FCF800E06AB7}"/>
              </a:ext>
            </a:extLst>
          </p:cNvPr>
          <p:cNvPicPr>
            <a:picLocks noChangeAspect="1"/>
          </p:cNvPicPr>
          <p:nvPr userDrawn="1"/>
        </p:nvPicPr>
        <p:blipFill rotWithShape="1">
          <a:blip r:embed="rId8"/>
          <a:srcRect t="23469" b="63622"/>
          <a:stretch/>
        </p:blipFill>
        <p:spPr>
          <a:xfrm>
            <a:off x="0" y="0"/>
            <a:ext cx="9144000" cy="130207"/>
          </a:xfrm>
          <a:prstGeom prst="rect">
            <a:avLst/>
          </a:prstGeom>
        </p:spPr>
      </p:pic>
      <p:pic>
        <p:nvPicPr>
          <p:cNvPr id="13" name="Picture 12" descr="A close up of a sign&#10;&#10;Description generated with very high confidence">
            <a:extLst>
              <a:ext uri="{FF2B5EF4-FFF2-40B4-BE49-F238E27FC236}">
                <a16:creationId xmlns:a16="http://schemas.microsoft.com/office/drawing/2014/main" id="{97BAE967-59FB-4D39-BB00-D1387DD79C92}"/>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7862" y="6333126"/>
            <a:ext cx="843955" cy="524874"/>
          </a:xfrm>
          <a:prstGeom prst="rect">
            <a:avLst/>
          </a:prstGeom>
        </p:spPr>
      </p:pic>
      <p:grpSp>
        <p:nvGrpSpPr>
          <p:cNvPr id="2" name="Group 1">
            <a:extLst>
              <a:ext uri="{FF2B5EF4-FFF2-40B4-BE49-F238E27FC236}">
                <a16:creationId xmlns:a16="http://schemas.microsoft.com/office/drawing/2014/main" id="{10BA9397-1DE7-4FC4-8102-AC7634C4F316}"/>
              </a:ext>
            </a:extLst>
          </p:cNvPr>
          <p:cNvGrpSpPr/>
          <p:nvPr userDrawn="1"/>
        </p:nvGrpSpPr>
        <p:grpSpPr>
          <a:xfrm>
            <a:off x="1986945" y="6621578"/>
            <a:ext cx="7157054" cy="252691"/>
            <a:chOff x="877454" y="6655031"/>
            <a:chExt cx="8266545" cy="202969"/>
          </a:xfrm>
        </p:grpSpPr>
        <p:sp>
          <p:nvSpPr>
            <p:cNvPr id="14" name="Rectangle 13">
              <a:extLst>
                <a:ext uri="{FF2B5EF4-FFF2-40B4-BE49-F238E27FC236}">
                  <a16:creationId xmlns:a16="http://schemas.microsoft.com/office/drawing/2014/main" id="{FBE8C53D-592A-4BE4-B920-F61480743A24}"/>
                </a:ext>
              </a:extLst>
            </p:cNvPr>
            <p:cNvSpPr/>
            <p:nvPr userDrawn="1"/>
          </p:nvSpPr>
          <p:spPr>
            <a:xfrm flipV="1">
              <a:off x="877454" y="6655031"/>
              <a:ext cx="8266545" cy="195218"/>
            </a:xfrm>
            <a:prstGeom prst="rect">
              <a:avLst/>
            </a:prstGeom>
            <a:solidFill>
              <a:srgbClr val="FCCA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 name="Rectangle 14">
              <a:extLst>
                <a:ext uri="{FF2B5EF4-FFF2-40B4-BE49-F238E27FC236}">
                  <a16:creationId xmlns:a16="http://schemas.microsoft.com/office/drawing/2014/main" id="{6E06A044-8C38-495E-AC91-2CB3531FFCCB}"/>
                </a:ext>
              </a:extLst>
            </p:cNvPr>
            <p:cNvSpPr/>
            <p:nvPr userDrawn="1"/>
          </p:nvSpPr>
          <p:spPr>
            <a:xfrm flipV="1">
              <a:off x="877454" y="6685121"/>
              <a:ext cx="8266545" cy="172879"/>
            </a:xfrm>
            <a:prstGeom prst="rect">
              <a:avLst/>
            </a:prstGeom>
            <a:solidFill>
              <a:srgbClr val="1B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sp>
        <p:nvSpPr>
          <p:cNvPr id="16" name="Text Box 14">
            <a:extLst>
              <a:ext uri="{FF2B5EF4-FFF2-40B4-BE49-F238E27FC236}">
                <a16:creationId xmlns:a16="http://schemas.microsoft.com/office/drawing/2014/main" id="{663207E0-6BD8-4F04-B6D5-63BA44FF3673}"/>
              </a:ext>
            </a:extLst>
          </p:cNvPr>
          <p:cNvSpPr txBox="1">
            <a:spLocks noChangeArrowheads="1"/>
          </p:cNvSpPr>
          <p:nvPr userDrawn="1"/>
        </p:nvSpPr>
        <p:spPr bwMode="auto">
          <a:xfrm>
            <a:off x="7809922" y="6612660"/>
            <a:ext cx="1352550" cy="261610"/>
          </a:xfrm>
          <a:prstGeom prst="rect">
            <a:avLst/>
          </a:prstGeom>
          <a:noFill/>
          <a:ln>
            <a:noFill/>
          </a:ln>
          <a:effectLst/>
          <a:extLst>
            <a:ext uri="{909E8E84-426E-40DD-AFC4-6F175D3DCCD1}">
              <a14:hiddenFill xmlns:a14="http://schemas.microsoft.com/office/drawing/2010/main">
                <a:solidFill>
                  <a:srgbClr val="1E2B6D"/>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a:spAutoFit/>
          </a:bodyPr>
          <a:lstStyle>
            <a:lvl1pPr algn="l" defTabSz="820738">
              <a:defRPr sz="2400">
                <a:solidFill>
                  <a:schemeClr val="tx1"/>
                </a:solidFill>
                <a:latin typeface="Times New Roman" pitchFamily="18" charset="0"/>
              </a:defRPr>
            </a:lvl1pPr>
            <a:lvl2pPr algn="l" defTabSz="820738">
              <a:defRPr sz="2400">
                <a:solidFill>
                  <a:schemeClr val="tx1"/>
                </a:solidFill>
                <a:latin typeface="Times New Roman" pitchFamily="18" charset="0"/>
              </a:defRPr>
            </a:lvl2pPr>
            <a:lvl3pPr algn="l" defTabSz="820738">
              <a:defRPr sz="2400">
                <a:solidFill>
                  <a:schemeClr val="tx1"/>
                </a:solidFill>
                <a:latin typeface="Times New Roman" pitchFamily="18" charset="0"/>
              </a:defRPr>
            </a:lvl3pPr>
            <a:lvl4pPr algn="l" defTabSz="820738">
              <a:defRPr sz="2400">
                <a:solidFill>
                  <a:schemeClr val="tx1"/>
                </a:solidFill>
                <a:latin typeface="Times New Roman" pitchFamily="18" charset="0"/>
              </a:defRPr>
            </a:lvl4pPr>
            <a:lvl5pPr algn="l" defTabSz="820738">
              <a:defRPr sz="2400">
                <a:solidFill>
                  <a:schemeClr val="tx1"/>
                </a:solidFill>
                <a:latin typeface="Times New Roman" pitchFamily="18" charset="0"/>
              </a:defRPr>
            </a:lvl5pPr>
            <a:lvl6pPr defTabSz="820738" fontAlgn="base">
              <a:spcBef>
                <a:spcPct val="0"/>
              </a:spcBef>
              <a:spcAft>
                <a:spcPct val="0"/>
              </a:spcAft>
              <a:defRPr sz="2400">
                <a:solidFill>
                  <a:schemeClr val="tx1"/>
                </a:solidFill>
                <a:latin typeface="Times New Roman" pitchFamily="18" charset="0"/>
              </a:defRPr>
            </a:lvl6pPr>
            <a:lvl7pPr defTabSz="820738" fontAlgn="base">
              <a:spcBef>
                <a:spcPct val="0"/>
              </a:spcBef>
              <a:spcAft>
                <a:spcPct val="0"/>
              </a:spcAft>
              <a:defRPr sz="2400">
                <a:solidFill>
                  <a:schemeClr val="tx1"/>
                </a:solidFill>
                <a:latin typeface="Times New Roman" pitchFamily="18" charset="0"/>
              </a:defRPr>
            </a:lvl7pPr>
            <a:lvl8pPr defTabSz="820738" fontAlgn="base">
              <a:spcBef>
                <a:spcPct val="0"/>
              </a:spcBef>
              <a:spcAft>
                <a:spcPct val="0"/>
              </a:spcAft>
              <a:defRPr sz="2400">
                <a:solidFill>
                  <a:schemeClr val="tx1"/>
                </a:solidFill>
                <a:latin typeface="Times New Roman" pitchFamily="18" charset="0"/>
              </a:defRPr>
            </a:lvl8pPr>
            <a:lvl9pPr defTabSz="820738" fontAlgn="base">
              <a:spcBef>
                <a:spcPct val="0"/>
              </a:spcBef>
              <a:spcAft>
                <a:spcPct val="0"/>
              </a:spcAft>
              <a:defRPr sz="2400">
                <a:solidFill>
                  <a:schemeClr val="tx1"/>
                </a:solidFill>
                <a:latin typeface="Times New Roman" pitchFamily="18" charset="0"/>
              </a:defRPr>
            </a:lvl9pPr>
          </a:lstStyle>
          <a:p>
            <a:pPr algn="r">
              <a:spcBef>
                <a:spcPct val="50000"/>
              </a:spcBef>
              <a:defRPr/>
            </a:pPr>
            <a:fld id="{8F7DFF3F-7FFA-48C0-A368-6C9A302F2E91}" type="slidenum">
              <a:rPr lang="en-US" sz="1100" smtClean="0">
                <a:solidFill>
                  <a:schemeClr val="accent3"/>
                </a:solidFill>
                <a:latin typeface="+mn-lt"/>
              </a:rPr>
              <a:pPr algn="r">
                <a:spcBef>
                  <a:spcPct val="50000"/>
                </a:spcBef>
                <a:defRPr/>
              </a:pPr>
              <a:t>‹#›</a:t>
            </a:fld>
            <a:endParaRPr lang="en-US" sz="1100" dirty="0">
              <a:solidFill>
                <a:schemeClr val="accent3"/>
              </a:solidFill>
              <a:latin typeface="+mn-lt"/>
            </a:endParaRPr>
          </a:p>
        </p:txBody>
      </p:sp>
      <p:pic>
        <p:nvPicPr>
          <p:cNvPr id="10" name="Picture 1" descr="NBS Main Logo RGB.png">
            <a:extLst>
              <a:ext uri="{FF2B5EF4-FFF2-40B4-BE49-F238E27FC236}">
                <a16:creationId xmlns:a16="http://schemas.microsoft.com/office/drawing/2014/main" id="{DD8A5FCA-2EC3-41D8-8EAD-494F9BEF881B}"/>
              </a:ext>
            </a:extLst>
          </p:cNvPr>
          <p:cNvPicPr>
            <a:picLocks noChangeAspect="1" noChangeArrowheads="1"/>
          </p:cNvPicPr>
          <p:nvPr userDrawn="1"/>
        </p:nvPicPr>
        <p:blipFill>
          <a:blip r:embed="rId10" r:link="rId11">
            <a:extLst>
              <a:ext uri="{28A0092B-C50C-407E-A947-70E740481C1C}">
                <a14:useLocalDpi xmlns:a14="http://schemas.microsoft.com/office/drawing/2010/main" val="0"/>
              </a:ext>
            </a:extLst>
          </a:blip>
          <a:srcRect/>
          <a:stretch>
            <a:fillRect/>
          </a:stretch>
        </p:blipFill>
        <p:spPr bwMode="auto">
          <a:xfrm>
            <a:off x="928724" y="6299674"/>
            <a:ext cx="991314" cy="524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29419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9" r:id="rId3"/>
    <p:sldLayoutId id="2147483677" r:id="rId4"/>
    <p:sldLayoutId id="2147483661" r:id="rId5"/>
    <p:sldLayoutId id="2147483680" r:id="rId6"/>
  </p:sldLayoutIdLst>
  <p:txStyles>
    <p:title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73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D37F0A-E558-4D80-96C1-B8BEC0918C93}"/>
              </a:ext>
            </a:extLst>
          </p:cNvPr>
          <p:cNvSpPr>
            <a:spLocks noGrp="1"/>
          </p:cNvSpPr>
          <p:nvPr>
            <p:ph type="title"/>
          </p:nvPr>
        </p:nvSpPr>
        <p:spPr/>
        <p:txBody>
          <a:bodyPr/>
          <a:lstStyle/>
          <a:p>
            <a:r>
              <a:rPr lang="en-US" dirty="0"/>
              <a:t>Voters next heard a brief </a:t>
            </a:r>
            <a:br>
              <a:rPr lang="en-US" dirty="0"/>
            </a:br>
            <a:r>
              <a:rPr lang="en-US" dirty="0"/>
              <a:t>explanation of Program Open Space.</a:t>
            </a:r>
          </a:p>
        </p:txBody>
      </p:sp>
      <p:sp>
        <p:nvSpPr>
          <p:cNvPr id="6" name="Text Placeholder 5">
            <a:extLst>
              <a:ext uri="{FF2B5EF4-FFF2-40B4-BE49-F238E27FC236}">
                <a16:creationId xmlns:a16="http://schemas.microsoft.com/office/drawing/2014/main" id="{44D6F2FD-D960-432E-8082-A637FE5D3E63}"/>
              </a:ext>
            </a:extLst>
          </p:cNvPr>
          <p:cNvSpPr>
            <a:spLocks noGrp="1"/>
          </p:cNvSpPr>
          <p:nvPr>
            <p:ph type="body" sz="quarter" idx="10"/>
          </p:nvPr>
        </p:nvSpPr>
        <p:spPr/>
        <p:txBody>
          <a:bodyPr/>
          <a:lstStyle/>
          <a:p>
            <a:endParaRPr lang="en-US"/>
          </a:p>
        </p:txBody>
      </p:sp>
      <p:pic>
        <p:nvPicPr>
          <p:cNvPr id="1028" name="Picture 4" descr="Friendship Farm - Corn fields and a dirt road">
            <a:extLst>
              <a:ext uri="{FF2B5EF4-FFF2-40B4-BE49-F238E27FC236}">
                <a16:creationId xmlns:a16="http://schemas.microsoft.com/office/drawing/2014/main" id="{F436154E-16D9-4227-9AE9-0356A3B7A2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3350" y="3473474"/>
            <a:ext cx="3810000" cy="2857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8DB9C72-A473-47DB-9517-3ED3EB553824}"/>
              </a:ext>
            </a:extLst>
          </p:cNvPr>
          <p:cNvSpPr txBox="1"/>
          <p:nvPr/>
        </p:nvSpPr>
        <p:spPr>
          <a:xfrm>
            <a:off x="239566" y="1295030"/>
            <a:ext cx="7183583" cy="3182624"/>
          </a:xfrm>
          <a:prstGeom prst="rect">
            <a:avLst/>
          </a:prstGeom>
          <a:solidFill>
            <a:schemeClr val="accent2">
              <a:lumMod val="20000"/>
              <a:lumOff val="80000"/>
            </a:schemeClr>
          </a:solidFill>
        </p:spPr>
        <p:txBody>
          <a:bodyPr wrap="square">
            <a:spAutoFit/>
          </a:bodyPr>
          <a:lstStyle/>
          <a:p>
            <a:pPr marL="0" marR="0" algn="just">
              <a:spcBef>
                <a:spcPts val="0"/>
              </a:spcBef>
              <a:spcAft>
                <a:spcPts val="0"/>
              </a:spcAft>
            </a:pPr>
            <a:r>
              <a:rPr lang="en-US" sz="1800" dirty="0">
                <a:effectLst/>
                <a:ea typeface="Times New Roman" panose="02020603050405020304" pitchFamily="18" charset="0"/>
              </a:rPr>
              <a:t>“Established in 1969, Program Open Space sets aside money to build parks; protect land around rivers, streams, and the bay; preserve fish and wildlife habitat; conserve forests, natural areas, and open space; protect farmland; and preserve cultural and historic sites throughout </a:t>
            </a:r>
            <a:r>
              <a:rPr lang="en-US" dirty="0">
                <a:ea typeface="Times New Roman" panose="02020603050405020304" pitchFamily="18" charset="0"/>
              </a:rPr>
              <a:t>M</a:t>
            </a:r>
            <a:r>
              <a:rPr lang="en-US" sz="1800" dirty="0">
                <a:effectLst/>
                <a:ea typeface="Times New Roman" panose="02020603050405020304" pitchFamily="18" charset="0"/>
              </a:rPr>
              <a:t>aryland. Funding for the program comes from an existing tax charged each time a piece of property is sold, equal to 0.5% of the price paid for the property. </a:t>
            </a:r>
          </a:p>
          <a:p>
            <a:pPr marL="0" marR="0" algn="just">
              <a:spcBef>
                <a:spcPts val="0"/>
              </a:spcBef>
              <a:spcAft>
                <a:spcPts val="0"/>
              </a:spcAft>
            </a:pPr>
            <a:r>
              <a:rPr lang="en-US" sz="1800" dirty="0">
                <a:effectLst/>
                <a:ea typeface="Times New Roman" panose="02020603050405020304" pitchFamily="18" charset="0"/>
              </a:rPr>
              <a:t> </a:t>
            </a:r>
          </a:p>
          <a:p>
            <a:pPr marL="0" marR="0" algn="just">
              <a:spcBef>
                <a:spcPts val="0"/>
              </a:spcBef>
              <a:spcAft>
                <a:spcPts val="0"/>
              </a:spcAft>
            </a:pPr>
            <a:r>
              <a:rPr lang="en-US" sz="1800" dirty="0">
                <a:effectLst/>
                <a:ea typeface="Times New Roman" panose="02020603050405020304" pitchFamily="18" charset="0"/>
              </a:rPr>
              <a:t>“Over the years, Program Open Space has protected 800,000 acres of land and has created over 4,000 state parks and recreation areas, and thousands of local neighborhood parks, playgrounds, historic sites, and battlefields.”</a:t>
            </a:r>
          </a:p>
        </p:txBody>
      </p:sp>
    </p:spTree>
    <p:extLst>
      <p:ext uri="{BB962C8B-B14F-4D97-AF65-F5344CB8AC3E}">
        <p14:creationId xmlns:p14="http://schemas.microsoft.com/office/powerpoint/2010/main" val="3510942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C96C0755-2826-49AF-9AD3-4678027A1ACF}"/>
              </a:ext>
            </a:extLst>
          </p:cNvPr>
          <p:cNvSpPr>
            <a:spLocks noGrp="1"/>
          </p:cNvSpPr>
          <p:nvPr>
            <p:ph type="body" sz="quarter" idx="10"/>
          </p:nvPr>
        </p:nvSpPr>
        <p:spPr/>
        <p:txBody>
          <a:bodyPr/>
          <a:lstStyle/>
          <a:p>
            <a:r>
              <a:rPr lang="en-US" dirty="0"/>
              <a:t>Q5.</a:t>
            </a:r>
          </a:p>
        </p:txBody>
      </p:sp>
      <p:graphicFrame>
        <p:nvGraphicFramePr>
          <p:cNvPr id="4" name="Chart 3">
            <a:extLst>
              <a:ext uri="{FF2B5EF4-FFF2-40B4-BE49-F238E27FC236}">
                <a16:creationId xmlns:a16="http://schemas.microsoft.com/office/drawing/2014/main" id="{6B5BB6D6-A570-4CCA-920A-EFA661B11950}"/>
              </a:ext>
            </a:extLst>
          </p:cNvPr>
          <p:cNvGraphicFramePr/>
          <p:nvPr>
            <p:extLst>
              <p:ext uri="{D42A27DB-BD31-4B8C-83A1-F6EECF244321}">
                <p14:modId xmlns:p14="http://schemas.microsoft.com/office/powerpoint/2010/main" val="2061094243"/>
              </p:ext>
            </p:extLst>
          </p:nvPr>
        </p:nvGraphicFramePr>
        <p:xfrm>
          <a:off x="385893" y="2125363"/>
          <a:ext cx="7674864" cy="4189197"/>
        </p:xfrm>
        <a:graphic>
          <a:graphicData uri="http://schemas.openxmlformats.org/drawingml/2006/chart">
            <c:chart xmlns:c="http://schemas.openxmlformats.org/drawingml/2006/chart" xmlns:r="http://schemas.openxmlformats.org/officeDocument/2006/relationships" r:id="rId2"/>
          </a:graphicData>
        </a:graphic>
      </p:graphicFrame>
      <p:sp>
        <p:nvSpPr>
          <p:cNvPr id="5" name="Right Bracket 4">
            <a:extLst>
              <a:ext uri="{FF2B5EF4-FFF2-40B4-BE49-F238E27FC236}">
                <a16:creationId xmlns:a16="http://schemas.microsoft.com/office/drawing/2014/main" id="{4D32C38D-0FAD-42A9-AB9F-5AB451296024}"/>
              </a:ext>
            </a:extLst>
          </p:cNvPr>
          <p:cNvSpPr/>
          <p:nvPr/>
        </p:nvSpPr>
        <p:spPr bwMode="auto">
          <a:xfrm>
            <a:off x="7658081" y="2290466"/>
            <a:ext cx="119572" cy="1014229"/>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20738"/>
            <a:endParaRPr lang="en-US" dirty="0">
              <a:solidFill>
                <a:prstClr val="black"/>
              </a:solidFill>
            </a:endParaRPr>
          </a:p>
        </p:txBody>
      </p:sp>
      <p:sp>
        <p:nvSpPr>
          <p:cNvPr id="6" name="Right Bracket 5">
            <a:extLst>
              <a:ext uri="{FF2B5EF4-FFF2-40B4-BE49-F238E27FC236}">
                <a16:creationId xmlns:a16="http://schemas.microsoft.com/office/drawing/2014/main" id="{54032D65-C3D1-476C-B983-D856840EC89C}"/>
              </a:ext>
            </a:extLst>
          </p:cNvPr>
          <p:cNvSpPr/>
          <p:nvPr/>
        </p:nvSpPr>
        <p:spPr bwMode="auto">
          <a:xfrm>
            <a:off x="3091992" y="3873970"/>
            <a:ext cx="119572" cy="1014230"/>
          </a:xfrm>
          <a:prstGeom prst="rightBracke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20738"/>
            <a:endParaRPr lang="en-US" dirty="0">
              <a:solidFill>
                <a:prstClr val="black"/>
              </a:solidFill>
            </a:endParaRPr>
          </a:p>
        </p:txBody>
      </p:sp>
      <p:sp>
        <p:nvSpPr>
          <p:cNvPr id="7" name="TextBox 6">
            <a:extLst>
              <a:ext uri="{FF2B5EF4-FFF2-40B4-BE49-F238E27FC236}">
                <a16:creationId xmlns:a16="http://schemas.microsoft.com/office/drawing/2014/main" id="{25BE03FF-E80A-40F3-B78A-9C945BEE7418}"/>
              </a:ext>
            </a:extLst>
          </p:cNvPr>
          <p:cNvSpPr txBox="1"/>
          <p:nvPr/>
        </p:nvSpPr>
        <p:spPr>
          <a:xfrm>
            <a:off x="7717867" y="2373616"/>
            <a:ext cx="1142936" cy="826765"/>
          </a:xfrm>
          <a:prstGeom prst="rect">
            <a:avLst/>
          </a:prstGeom>
          <a:noFill/>
        </p:spPr>
        <p:txBody>
          <a:bodyPr wrap="square" rtlCol="0">
            <a:spAutoFit/>
          </a:bodyPr>
          <a:lstStyle/>
          <a:p>
            <a:pPr algn="ctr">
              <a:lnSpc>
                <a:spcPts val="1900"/>
              </a:lnSpc>
            </a:pPr>
            <a:r>
              <a:rPr lang="en-US" b="1" dirty="0">
                <a:solidFill>
                  <a:schemeClr val="accent1"/>
                </a:solidFill>
              </a:rPr>
              <a:t>Total Support</a:t>
            </a:r>
            <a:br>
              <a:rPr lang="en-US" b="1" dirty="0">
                <a:solidFill>
                  <a:schemeClr val="accent1"/>
                </a:solidFill>
              </a:rPr>
            </a:br>
            <a:r>
              <a:rPr lang="en-US" b="1" dirty="0">
                <a:solidFill>
                  <a:schemeClr val="accent1"/>
                </a:solidFill>
              </a:rPr>
              <a:t>90%</a:t>
            </a:r>
          </a:p>
        </p:txBody>
      </p:sp>
      <p:sp>
        <p:nvSpPr>
          <p:cNvPr id="8" name="TextBox 7">
            <a:extLst>
              <a:ext uri="{FF2B5EF4-FFF2-40B4-BE49-F238E27FC236}">
                <a16:creationId xmlns:a16="http://schemas.microsoft.com/office/drawing/2014/main" id="{64B1F797-2B41-49A7-9E03-546F3143045D}"/>
              </a:ext>
            </a:extLst>
          </p:cNvPr>
          <p:cNvSpPr txBox="1"/>
          <p:nvPr/>
        </p:nvSpPr>
        <p:spPr>
          <a:xfrm>
            <a:off x="3211565" y="3968501"/>
            <a:ext cx="1192345" cy="826765"/>
          </a:xfrm>
          <a:prstGeom prst="rect">
            <a:avLst/>
          </a:prstGeom>
          <a:noFill/>
        </p:spPr>
        <p:txBody>
          <a:bodyPr wrap="square" rtlCol="0">
            <a:spAutoFit/>
          </a:bodyPr>
          <a:lstStyle/>
          <a:p>
            <a:pPr algn="ctr">
              <a:lnSpc>
                <a:spcPts val="1900"/>
              </a:lnSpc>
            </a:pPr>
            <a:r>
              <a:rPr lang="en-US" b="1" dirty="0">
                <a:solidFill>
                  <a:schemeClr val="accent4"/>
                </a:solidFill>
              </a:rPr>
              <a:t>Total Oppose</a:t>
            </a:r>
            <a:br>
              <a:rPr lang="en-US" b="1" dirty="0">
                <a:solidFill>
                  <a:schemeClr val="accent4"/>
                </a:solidFill>
              </a:rPr>
            </a:br>
            <a:r>
              <a:rPr lang="en-US" b="1" dirty="0">
                <a:solidFill>
                  <a:schemeClr val="accent4"/>
                </a:solidFill>
              </a:rPr>
              <a:t>6%</a:t>
            </a:r>
          </a:p>
        </p:txBody>
      </p:sp>
      <p:sp>
        <p:nvSpPr>
          <p:cNvPr id="10" name="Title 9">
            <a:extLst>
              <a:ext uri="{FF2B5EF4-FFF2-40B4-BE49-F238E27FC236}">
                <a16:creationId xmlns:a16="http://schemas.microsoft.com/office/drawing/2014/main" id="{1D6AEB79-7D31-4DDF-BEB2-71FF5E310DAA}"/>
              </a:ext>
            </a:extLst>
          </p:cNvPr>
          <p:cNvSpPr>
            <a:spLocks noGrp="1"/>
          </p:cNvSpPr>
          <p:nvPr>
            <p:ph type="title"/>
          </p:nvPr>
        </p:nvSpPr>
        <p:spPr/>
        <p:txBody>
          <a:bodyPr/>
          <a:lstStyle/>
          <a:p>
            <a:r>
              <a:rPr lang="en-US" dirty="0"/>
              <a:t>Nine in ten support the program, </a:t>
            </a:r>
            <a:br>
              <a:rPr lang="en-US" dirty="0"/>
            </a:br>
            <a:r>
              <a:rPr lang="en-US" dirty="0"/>
              <a:t>and more than half “strongly support” it.</a:t>
            </a:r>
          </a:p>
        </p:txBody>
      </p:sp>
      <p:sp>
        <p:nvSpPr>
          <p:cNvPr id="14" name="TextBox 13">
            <a:extLst>
              <a:ext uri="{FF2B5EF4-FFF2-40B4-BE49-F238E27FC236}">
                <a16:creationId xmlns:a16="http://schemas.microsoft.com/office/drawing/2014/main" id="{FF72F26F-7A6B-49C4-BE83-A580BA300F31}"/>
              </a:ext>
            </a:extLst>
          </p:cNvPr>
          <p:cNvSpPr txBox="1"/>
          <p:nvPr/>
        </p:nvSpPr>
        <p:spPr>
          <a:xfrm>
            <a:off x="1616075" y="1231097"/>
            <a:ext cx="5911850" cy="646331"/>
          </a:xfrm>
          <a:prstGeom prst="rect">
            <a:avLst/>
          </a:prstGeom>
          <a:noFill/>
        </p:spPr>
        <p:txBody>
          <a:bodyPr wrap="square">
            <a:spAutoFit/>
          </a:bodyPr>
          <a:lstStyle/>
          <a:p>
            <a:pPr algn="ctr"/>
            <a:r>
              <a:rPr lang="en-US" i="1" dirty="0"/>
              <a:t>Based on this description, would you say that you generally support or oppose Maryland’s Program Open Space? </a:t>
            </a:r>
          </a:p>
        </p:txBody>
      </p:sp>
    </p:spTree>
    <p:extLst>
      <p:ext uri="{BB962C8B-B14F-4D97-AF65-F5344CB8AC3E}">
        <p14:creationId xmlns:p14="http://schemas.microsoft.com/office/powerpoint/2010/main" val="1933839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id="{6BFD8398-B552-4375-9904-2CB730EBF28D}"/>
              </a:ext>
            </a:extLst>
          </p:cNvPr>
          <p:cNvGraphicFramePr/>
          <p:nvPr/>
        </p:nvGraphicFramePr>
        <p:xfrm>
          <a:off x="5667895" y="2313716"/>
          <a:ext cx="2611201" cy="3851951"/>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Placeholder 9">
            <a:extLst>
              <a:ext uri="{FF2B5EF4-FFF2-40B4-BE49-F238E27FC236}">
                <a16:creationId xmlns:a16="http://schemas.microsoft.com/office/drawing/2014/main" id="{E6F1408C-FDAB-4844-8D8F-1C3E8357D7CE}"/>
              </a:ext>
            </a:extLst>
          </p:cNvPr>
          <p:cNvSpPr>
            <a:spLocks noGrp="1"/>
          </p:cNvSpPr>
          <p:nvPr>
            <p:ph type="body" sz="quarter" idx="10"/>
          </p:nvPr>
        </p:nvSpPr>
        <p:spPr/>
        <p:txBody>
          <a:bodyPr/>
          <a:lstStyle/>
          <a:p>
            <a:r>
              <a:rPr lang="en-US" dirty="0"/>
              <a:t>Q5. Based on this description, would you say that you generally support or oppose Maryland’s Program Open Space? Slight Differences in Wording in Previous Survey </a:t>
            </a:r>
          </a:p>
        </p:txBody>
      </p:sp>
      <p:graphicFrame>
        <p:nvGraphicFramePr>
          <p:cNvPr id="4" name="Chart 3"/>
          <p:cNvGraphicFramePr/>
          <p:nvPr>
            <p:extLst>
              <p:ext uri="{D42A27DB-BD31-4B8C-83A1-F6EECF244321}">
                <p14:modId xmlns:p14="http://schemas.microsoft.com/office/powerpoint/2010/main" val="934410496"/>
              </p:ext>
            </p:extLst>
          </p:nvPr>
        </p:nvGraphicFramePr>
        <p:xfrm>
          <a:off x="1939668" y="2313716"/>
          <a:ext cx="2611201" cy="3851951"/>
        </p:xfrm>
        <a:graphic>
          <a:graphicData uri="http://schemas.openxmlformats.org/drawingml/2006/chart">
            <c:chart xmlns:c="http://schemas.openxmlformats.org/drawingml/2006/chart" xmlns:r="http://schemas.openxmlformats.org/officeDocument/2006/relationships" r:id="rId3"/>
          </a:graphicData>
        </a:graphic>
      </p:graphicFrame>
      <p:sp>
        <p:nvSpPr>
          <p:cNvPr id="5" name="Right Bracket 4"/>
          <p:cNvSpPr/>
          <p:nvPr/>
        </p:nvSpPr>
        <p:spPr bwMode="auto">
          <a:xfrm>
            <a:off x="4252483" y="2429606"/>
            <a:ext cx="146304" cy="935593"/>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6" name="Right Bracket 5"/>
          <p:cNvSpPr/>
          <p:nvPr/>
        </p:nvSpPr>
        <p:spPr bwMode="auto">
          <a:xfrm>
            <a:off x="2568991" y="3932807"/>
            <a:ext cx="146304" cy="924373"/>
          </a:xfrm>
          <a:prstGeom prst="rightBracke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7" name="TextBox 6"/>
          <p:cNvSpPr txBox="1"/>
          <p:nvPr/>
        </p:nvSpPr>
        <p:spPr>
          <a:xfrm>
            <a:off x="4342711" y="2473077"/>
            <a:ext cx="1189964" cy="826765"/>
          </a:xfrm>
          <a:prstGeom prst="rect">
            <a:avLst/>
          </a:prstGeom>
          <a:noFill/>
        </p:spPr>
        <p:txBody>
          <a:bodyPr wrap="square" rtlCol="0">
            <a:spAutoFit/>
          </a:bodyPr>
          <a:lstStyle/>
          <a:p>
            <a:pPr algn="ctr">
              <a:lnSpc>
                <a:spcPts val="1900"/>
              </a:lnSpc>
            </a:pPr>
            <a:r>
              <a:rPr lang="en-US" b="1" dirty="0">
                <a:solidFill>
                  <a:schemeClr val="accent1"/>
                </a:solidFill>
              </a:rPr>
              <a:t>Total Support</a:t>
            </a:r>
            <a:br>
              <a:rPr lang="en-US" b="1" dirty="0">
                <a:solidFill>
                  <a:schemeClr val="accent1"/>
                </a:solidFill>
              </a:rPr>
            </a:br>
            <a:r>
              <a:rPr lang="en-US" b="1" dirty="0">
                <a:solidFill>
                  <a:schemeClr val="accent1"/>
                </a:solidFill>
              </a:rPr>
              <a:t>87%</a:t>
            </a:r>
          </a:p>
        </p:txBody>
      </p:sp>
      <p:sp>
        <p:nvSpPr>
          <p:cNvPr id="8" name="TextBox 7"/>
          <p:cNvSpPr txBox="1"/>
          <p:nvPr/>
        </p:nvSpPr>
        <p:spPr>
          <a:xfrm>
            <a:off x="2606584" y="3991429"/>
            <a:ext cx="1281232" cy="823302"/>
          </a:xfrm>
          <a:prstGeom prst="rect">
            <a:avLst/>
          </a:prstGeom>
          <a:noFill/>
        </p:spPr>
        <p:txBody>
          <a:bodyPr wrap="square" rtlCol="0">
            <a:spAutoFit/>
          </a:bodyPr>
          <a:lstStyle/>
          <a:p>
            <a:pPr algn="ctr">
              <a:lnSpc>
                <a:spcPts val="1900"/>
              </a:lnSpc>
            </a:pPr>
            <a:r>
              <a:rPr lang="en-US" b="1" dirty="0">
                <a:solidFill>
                  <a:schemeClr val="accent4"/>
                </a:solidFill>
              </a:rPr>
              <a:t>Total Oppose</a:t>
            </a:r>
            <a:br>
              <a:rPr lang="en-US" b="1" dirty="0">
                <a:solidFill>
                  <a:schemeClr val="accent4"/>
                </a:solidFill>
              </a:rPr>
            </a:br>
            <a:r>
              <a:rPr lang="en-US" b="1" dirty="0">
                <a:solidFill>
                  <a:schemeClr val="accent4"/>
                </a:solidFill>
              </a:rPr>
              <a:t>7%</a:t>
            </a:r>
          </a:p>
        </p:txBody>
      </p:sp>
      <p:graphicFrame>
        <p:nvGraphicFramePr>
          <p:cNvPr id="9" name="Table 8"/>
          <p:cNvGraphicFramePr>
            <a:graphicFrameLocks noGrp="1"/>
          </p:cNvGraphicFramePr>
          <p:nvPr/>
        </p:nvGraphicFramePr>
        <p:xfrm>
          <a:off x="71919" y="2479738"/>
          <a:ext cx="1931753" cy="3281245"/>
        </p:xfrm>
        <a:graphic>
          <a:graphicData uri="http://schemas.openxmlformats.org/drawingml/2006/table">
            <a:tbl>
              <a:tblPr>
                <a:tableStyleId>{5C22544A-7EE6-4342-B048-85BDC9FD1C3A}</a:tableStyleId>
              </a:tblPr>
              <a:tblGrid>
                <a:gridCol w="1931753">
                  <a:extLst>
                    <a:ext uri="{9D8B030D-6E8A-4147-A177-3AD203B41FA5}">
                      <a16:colId xmlns:a16="http://schemas.microsoft.com/office/drawing/2014/main" val="20000"/>
                    </a:ext>
                  </a:extLst>
                </a:gridCol>
              </a:tblGrid>
              <a:tr h="0">
                <a:tc>
                  <a:txBody>
                    <a:bodyPr/>
                    <a:lstStyle/>
                    <a:p>
                      <a:pPr algn="r" fontAlgn="ctr"/>
                      <a:r>
                        <a:rPr lang="en-US" sz="1800" u="none" strike="noStrike" dirty="0">
                          <a:effectLst/>
                          <a:latin typeface="+mn-lt"/>
                        </a:rPr>
                        <a:t>Strongly support</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05894">
                <a:tc>
                  <a:txBody>
                    <a:bodyPr/>
                    <a:lstStyle/>
                    <a:p>
                      <a:pPr algn="r" fontAlgn="b"/>
                      <a:r>
                        <a:rPr lang="en-US" sz="1800" u="none" strike="noStrike" dirty="0">
                          <a:effectLst/>
                          <a:latin typeface="+mn-lt"/>
                        </a:rPr>
                        <a:t>Somewhat support</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66302">
                <a:tc>
                  <a:txBody>
                    <a:bodyPr/>
                    <a:lstStyle/>
                    <a:p>
                      <a:pPr algn="r" fontAlgn="ct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875">
                <a:tc>
                  <a:txBody>
                    <a:bodyPr/>
                    <a:lstStyle/>
                    <a:p>
                      <a:pPr algn="r" fontAlgn="ctr"/>
                      <a:r>
                        <a:rPr lang="en-US" sz="1800" u="none" strike="noStrike" dirty="0">
                          <a:effectLst/>
                          <a:latin typeface="+mn-lt"/>
                        </a:rPr>
                        <a:t>Somewhat oppose</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00599">
                <a:tc>
                  <a:txBody>
                    <a:bodyPr/>
                    <a:lstStyle/>
                    <a:p>
                      <a:pPr algn="r" fontAlgn="b"/>
                      <a:r>
                        <a:rPr lang="en-US" sz="1800" u="none" strike="noStrike" dirty="0">
                          <a:effectLst/>
                          <a:latin typeface="+mn-lt"/>
                        </a:rPr>
                        <a:t>Strongly oppose</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66302">
                <a:tc>
                  <a:txBody>
                    <a:bodyPr/>
                    <a:lstStyle/>
                    <a:p>
                      <a:pPr algn="r" fontAlgn="ct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23333">
                <a:tc>
                  <a:txBody>
                    <a:bodyPr/>
                    <a:lstStyle/>
                    <a:p>
                      <a:pPr algn="r" fontAlgn="ctr"/>
                      <a:r>
                        <a:rPr lang="en-US" sz="1800" u="none" strike="noStrike" dirty="0">
                          <a:effectLst/>
                          <a:latin typeface="+mn-lt"/>
                        </a:rPr>
                        <a:t>Don’t know</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11" name="Right Bracket 10"/>
          <p:cNvSpPr/>
          <p:nvPr/>
        </p:nvSpPr>
        <p:spPr bwMode="auto">
          <a:xfrm>
            <a:off x="7920171" y="2419083"/>
            <a:ext cx="146304" cy="935593"/>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12" name="Right Bracket 11"/>
          <p:cNvSpPr/>
          <p:nvPr/>
        </p:nvSpPr>
        <p:spPr bwMode="auto">
          <a:xfrm>
            <a:off x="6367728" y="3943330"/>
            <a:ext cx="146304" cy="924373"/>
          </a:xfrm>
          <a:prstGeom prst="rightBracke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13" name="TextBox 12"/>
          <p:cNvSpPr txBox="1"/>
          <p:nvPr/>
        </p:nvSpPr>
        <p:spPr>
          <a:xfrm>
            <a:off x="8010398" y="2473077"/>
            <a:ext cx="1189964" cy="826765"/>
          </a:xfrm>
          <a:prstGeom prst="rect">
            <a:avLst/>
          </a:prstGeom>
          <a:noFill/>
        </p:spPr>
        <p:txBody>
          <a:bodyPr wrap="square" rtlCol="0">
            <a:spAutoFit/>
          </a:bodyPr>
          <a:lstStyle/>
          <a:p>
            <a:pPr algn="ctr">
              <a:lnSpc>
                <a:spcPts val="1900"/>
              </a:lnSpc>
            </a:pPr>
            <a:r>
              <a:rPr lang="en-US" b="1" dirty="0">
                <a:solidFill>
                  <a:schemeClr val="accent1"/>
                </a:solidFill>
              </a:rPr>
              <a:t>Total Support</a:t>
            </a:r>
            <a:br>
              <a:rPr lang="en-US" b="1" dirty="0">
                <a:solidFill>
                  <a:schemeClr val="accent1"/>
                </a:solidFill>
              </a:rPr>
            </a:br>
            <a:r>
              <a:rPr lang="en-US" b="1" dirty="0">
                <a:solidFill>
                  <a:schemeClr val="accent1"/>
                </a:solidFill>
              </a:rPr>
              <a:t>90%</a:t>
            </a:r>
          </a:p>
        </p:txBody>
      </p:sp>
      <p:sp>
        <p:nvSpPr>
          <p:cNvPr id="14" name="TextBox 13"/>
          <p:cNvSpPr txBox="1"/>
          <p:nvPr/>
        </p:nvSpPr>
        <p:spPr>
          <a:xfrm>
            <a:off x="6405320" y="4001952"/>
            <a:ext cx="1281232" cy="826765"/>
          </a:xfrm>
          <a:prstGeom prst="rect">
            <a:avLst/>
          </a:prstGeom>
          <a:noFill/>
        </p:spPr>
        <p:txBody>
          <a:bodyPr wrap="square" rtlCol="0">
            <a:spAutoFit/>
          </a:bodyPr>
          <a:lstStyle/>
          <a:p>
            <a:pPr algn="ctr">
              <a:lnSpc>
                <a:spcPts val="1900"/>
              </a:lnSpc>
            </a:pPr>
            <a:r>
              <a:rPr lang="en-US" b="1" dirty="0">
                <a:solidFill>
                  <a:schemeClr val="accent4"/>
                </a:solidFill>
              </a:rPr>
              <a:t>Total Oppose</a:t>
            </a:r>
            <a:br>
              <a:rPr lang="en-US" b="1" dirty="0">
                <a:solidFill>
                  <a:schemeClr val="accent4"/>
                </a:solidFill>
              </a:rPr>
            </a:br>
            <a:r>
              <a:rPr lang="en-US" b="1" dirty="0">
                <a:solidFill>
                  <a:schemeClr val="accent4"/>
                </a:solidFill>
              </a:rPr>
              <a:t>6%</a:t>
            </a:r>
          </a:p>
        </p:txBody>
      </p:sp>
      <p:sp>
        <p:nvSpPr>
          <p:cNvPr id="15" name="TextBox 14">
            <a:extLst>
              <a:ext uri="{FF2B5EF4-FFF2-40B4-BE49-F238E27FC236}">
                <a16:creationId xmlns:a16="http://schemas.microsoft.com/office/drawing/2014/main" id="{BB4AAE97-BD27-45DF-9C80-4E7CD92EF4DA}"/>
              </a:ext>
            </a:extLst>
          </p:cNvPr>
          <p:cNvSpPr txBox="1"/>
          <p:nvPr/>
        </p:nvSpPr>
        <p:spPr>
          <a:xfrm>
            <a:off x="2083717" y="1451768"/>
            <a:ext cx="2128399" cy="369332"/>
          </a:xfrm>
          <a:prstGeom prst="rect">
            <a:avLst/>
          </a:prstGeom>
          <a:solidFill>
            <a:schemeClr val="accent6">
              <a:lumMod val="40000"/>
              <a:lumOff val="60000"/>
            </a:schemeClr>
          </a:solidFill>
          <a:ln>
            <a:solidFill>
              <a:schemeClr val="accent1"/>
            </a:solidFill>
          </a:ln>
        </p:spPr>
        <p:txBody>
          <a:bodyPr wrap="square" rtlCol="0">
            <a:spAutoFit/>
          </a:bodyPr>
          <a:lstStyle>
            <a:defPPr>
              <a:defRPr lang="en-US"/>
            </a:defPPr>
            <a:lvl1pPr algn="ctr">
              <a:defRPr b="1"/>
            </a:lvl1pPr>
          </a:lstStyle>
          <a:p>
            <a:r>
              <a:rPr lang="en-US" dirty="0"/>
              <a:t>2016</a:t>
            </a:r>
          </a:p>
        </p:txBody>
      </p:sp>
      <p:sp>
        <p:nvSpPr>
          <p:cNvPr id="16" name="TextBox 15">
            <a:extLst>
              <a:ext uri="{FF2B5EF4-FFF2-40B4-BE49-F238E27FC236}">
                <a16:creationId xmlns:a16="http://schemas.microsoft.com/office/drawing/2014/main" id="{6381443A-B444-42B3-99DD-25E5B41CA2F9}"/>
              </a:ext>
            </a:extLst>
          </p:cNvPr>
          <p:cNvSpPr txBox="1"/>
          <p:nvPr/>
        </p:nvSpPr>
        <p:spPr>
          <a:xfrm>
            <a:off x="5827526" y="1451768"/>
            <a:ext cx="2128399" cy="369332"/>
          </a:xfrm>
          <a:prstGeom prst="rect">
            <a:avLst/>
          </a:prstGeom>
          <a:solidFill>
            <a:schemeClr val="accent6">
              <a:lumMod val="40000"/>
              <a:lumOff val="60000"/>
            </a:schemeClr>
          </a:solidFill>
          <a:ln>
            <a:solidFill>
              <a:schemeClr val="accent1"/>
            </a:solidFill>
          </a:ln>
        </p:spPr>
        <p:txBody>
          <a:bodyPr wrap="square" rtlCol="0">
            <a:spAutoFit/>
          </a:bodyPr>
          <a:lstStyle>
            <a:defPPr>
              <a:defRPr lang="en-US"/>
            </a:defPPr>
            <a:lvl1pPr algn="ctr">
              <a:defRPr b="1"/>
            </a:lvl1pPr>
          </a:lstStyle>
          <a:p>
            <a:r>
              <a:rPr lang="en-US" dirty="0"/>
              <a:t>2021</a:t>
            </a:r>
          </a:p>
        </p:txBody>
      </p:sp>
      <p:sp>
        <p:nvSpPr>
          <p:cNvPr id="18" name="Title 17">
            <a:extLst>
              <a:ext uri="{FF2B5EF4-FFF2-40B4-BE49-F238E27FC236}">
                <a16:creationId xmlns:a16="http://schemas.microsoft.com/office/drawing/2014/main" id="{D1674675-3D6C-4177-A0F5-2D560FD57B34}"/>
              </a:ext>
            </a:extLst>
          </p:cNvPr>
          <p:cNvSpPr>
            <a:spLocks noGrp="1"/>
          </p:cNvSpPr>
          <p:nvPr>
            <p:ph type="title"/>
          </p:nvPr>
        </p:nvSpPr>
        <p:spPr/>
        <p:txBody>
          <a:bodyPr/>
          <a:lstStyle/>
          <a:p>
            <a:r>
              <a:rPr lang="en-US" dirty="0"/>
              <a:t>This support is also very consistent </a:t>
            </a:r>
            <a:br>
              <a:rPr lang="en-US" dirty="0"/>
            </a:br>
            <a:r>
              <a:rPr lang="en-US" dirty="0"/>
              <a:t>with five years ago.</a:t>
            </a:r>
          </a:p>
        </p:txBody>
      </p:sp>
    </p:spTree>
    <p:extLst>
      <p:ext uri="{BB962C8B-B14F-4D97-AF65-F5344CB8AC3E}">
        <p14:creationId xmlns:p14="http://schemas.microsoft.com/office/powerpoint/2010/main" val="3856523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AA7B1-BAFE-4EF3-8F2B-7A44EB89EAA9}"/>
              </a:ext>
            </a:extLst>
          </p:cNvPr>
          <p:cNvSpPr>
            <a:spLocks noGrp="1"/>
          </p:cNvSpPr>
          <p:nvPr>
            <p:ph type="title"/>
          </p:nvPr>
        </p:nvSpPr>
        <p:spPr/>
        <p:txBody>
          <a:bodyPr/>
          <a:lstStyle/>
          <a:p>
            <a:r>
              <a:rPr lang="en-US" dirty="0"/>
              <a:t>This support is broad across gender, age, party and in the oversampled counties.</a:t>
            </a:r>
          </a:p>
        </p:txBody>
      </p:sp>
      <p:sp>
        <p:nvSpPr>
          <p:cNvPr id="3" name="Text Placeholder 2">
            <a:extLst>
              <a:ext uri="{FF2B5EF4-FFF2-40B4-BE49-F238E27FC236}">
                <a16:creationId xmlns:a16="http://schemas.microsoft.com/office/drawing/2014/main" id="{25F06E91-2C87-442D-8616-0CBD38B120F8}"/>
              </a:ext>
            </a:extLst>
          </p:cNvPr>
          <p:cNvSpPr>
            <a:spLocks noGrp="1"/>
          </p:cNvSpPr>
          <p:nvPr>
            <p:ph type="body" sz="quarter" idx="10"/>
          </p:nvPr>
        </p:nvSpPr>
        <p:spPr/>
        <p:txBody>
          <a:bodyPr/>
          <a:lstStyle/>
          <a:p>
            <a:r>
              <a:rPr lang="en-US" dirty="0"/>
              <a:t>Q5. Based on this description, would you say that you generally support or oppose Maryland’s Program Open Space? </a:t>
            </a:r>
          </a:p>
        </p:txBody>
      </p:sp>
      <p:graphicFrame>
        <p:nvGraphicFramePr>
          <p:cNvPr id="4" name="Chart 3">
            <a:extLst>
              <a:ext uri="{FF2B5EF4-FFF2-40B4-BE49-F238E27FC236}">
                <a16:creationId xmlns:a16="http://schemas.microsoft.com/office/drawing/2014/main" id="{91126608-6DE5-4950-9DF5-E32E8879CDEF}"/>
              </a:ext>
            </a:extLst>
          </p:cNvPr>
          <p:cNvGraphicFramePr/>
          <p:nvPr>
            <p:extLst>
              <p:ext uri="{D42A27DB-BD31-4B8C-83A1-F6EECF244321}">
                <p14:modId xmlns:p14="http://schemas.microsoft.com/office/powerpoint/2010/main" val="850042991"/>
              </p:ext>
            </p:extLst>
          </p:nvPr>
        </p:nvGraphicFramePr>
        <p:xfrm>
          <a:off x="134556" y="1760376"/>
          <a:ext cx="8794840" cy="469941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4DA094A-662A-4059-A087-DAD9ACF2910A}"/>
              </a:ext>
            </a:extLst>
          </p:cNvPr>
          <p:cNvSpPr txBox="1"/>
          <p:nvPr/>
        </p:nvSpPr>
        <p:spPr>
          <a:xfrm>
            <a:off x="1262209" y="1262053"/>
            <a:ext cx="6619581" cy="369332"/>
          </a:xfrm>
          <a:prstGeom prst="rect">
            <a:avLst/>
          </a:prstGeom>
          <a:noFill/>
        </p:spPr>
        <p:txBody>
          <a:bodyPr wrap="square">
            <a:spAutoFit/>
          </a:bodyPr>
          <a:lstStyle/>
          <a:p>
            <a:pPr algn="ctr"/>
            <a:r>
              <a:rPr lang="en-US" i="1" dirty="0"/>
              <a:t>Support for Program Open Space by Gender, Age, Party &amp; County</a:t>
            </a:r>
          </a:p>
        </p:txBody>
      </p:sp>
      <p:cxnSp>
        <p:nvCxnSpPr>
          <p:cNvPr id="7" name="Straight Connector 6">
            <a:extLst>
              <a:ext uri="{FF2B5EF4-FFF2-40B4-BE49-F238E27FC236}">
                <a16:creationId xmlns:a16="http://schemas.microsoft.com/office/drawing/2014/main" id="{DA6FBBE5-9D6B-4DD0-9987-D133162BEA84}"/>
              </a:ext>
            </a:extLst>
          </p:cNvPr>
          <p:cNvCxnSpPr/>
          <p:nvPr/>
        </p:nvCxnSpPr>
        <p:spPr>
          <a:xfrm>
            <a:off x="466283" y="2852201"/>
            <a:ext cx="8417325" cy="0"/>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78DA1D5-F99B-4141-9C70-6C48D7249B8B}"/>
              </a:ext>
            </a:extLst>
          </p:cNvPr>
          <p:cNvCxnSpPr/>
          <p:nvPr/>
        </p:nvCxnSpPr>
        <p:spPr>
          <a:xfrm>
            <a:off x="466283" y="3912945"/>
            <a:ext cx="8417325" cy="0"/>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5972F410-3C5E-4B5E-AEDE-F394B4A4C599}"/>
              </a:ext>
            </a:extLst>
          </p:cNvPr>
          <p:cNvCxnSpPr/>
          <p:nvPr/>
        </p:nvCxnSpPr>
        <p:spPr>
          <a:xfrm>
            <a:off x="418847" y="4984792"/>
            <a:ext cx="8417325" cy="0"/>
          </a:xfrm>
          <a:prstGeom prst="line">
            <a:avLst/>
          </a:prstGeom>
          <a:ln w="381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91965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3EC44BAC-0286-40AB-A93B-7191A0629E14}"/>
              </a:ext>
            </a:extLst>
          </p:cNvPr>
          <p:cNvGraphicFramePr/>
          <p:nvPr>
            <p:extLst>
              <p:ext uri="{D42A27DB-BD31-4B8C-83A1-F6EECF244321}">
                <p14:modId xmlns:p14="http://schemas.microsoft.com/office/powerpoint/2010/main" val="538317607"/>
              </p:ext>
            </p:extLst>
          </p:nvPr>
        </p:nvGraphicFramePr>
        <p:xfrm>
          <a:off x="2172301" y="2858257"/>
          <a:ext cx="2546003" cy="3595819"/>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A3CA08B6-AB49-4C1B-84B1-0E7EF9318F57}"/>
              </a:ext>
            </a:extLst>
          </p:cNvPr>
          <p:cNvSpPr txBox="1"/>
          <p:nvPr/>
        </p:nvSpPr>
        <p:spPr>
          <a:xfrm>
            <a:off x="3051434" y="4393372"/>
            <a:ext cx="1460702" cy="826765"/>
          </a:xfrm>
          <a:prstGeom prst="rect">
            <a:avLst/>
          </a:prstGeom>
          <a:noFill/>
        </p:spPr>
        <p:txBody>
          <a:bodyPr wrap="square" rtlCol="0">
            <a:spAutoFit/>
          </a:bodyPr>
          <a:lstStyle/>
          <a:p>
            <a:pPr algn="ctr">
              <a:lnSpc>
                <a:spcPts val="1900"/>
              </a:lnSpc>
            </a:pPr>
            <a:r>
              <a:rPr lang="en-US" b="1" dirty="0">
                <a:solidFill>
                  <a:schemeClr val="accent4"/>
                </a:solidFill>
              </a:rPr>
              <a:t>Total Disapprove</a:t>
            </a:r>
            <a:br>
              <a:rPr lang="en-US" b="1" dirty="0">
                <a:solidFill>
                  <a:schemeClr val="accent4"/>
                </a:solidFill>
              </a:rPr>
            </a:br>
            <a:r>
              <a:rPr lang="en-US" b="1" dirty="0">
                <a:solidFill>
                  <a:schemeClr val="accent4"/>
                </a:solidFill>
              </a:rPr>
              <a:t>15%</a:t>
            </a:r>
          </a:p>
        </p:txBody>
      </p:sp>
      <p:sp>
        <p:nvSpPr>
          <p:cNvPr id="20" name="Title 19">
            <a:extLst>
              <a:ext uri="{FF2B5EF4-FFF2-40B4-BE49-F238E27FC236}">
                <a16:creationId xmlns:a16="http://schemas.microsoft.com/office/drawing/2014/main" id="{767A2F1D-CA9B-4442-9DBD-052D1E7D8F6E}"/>
              </a:ext>
            </a:extLst>
          </p:cNvPr>
          <p:cNvSpPr>
            <a:spLocks noGrp="1"/>
          </p:cNvSpPr>
          <p:nvPr>
            <p:ph type="title"/>
          </p:nvPr>
        </p:nvSpPr>
        <p:spPr/>
        <p:txBody>
          <a:bodyPr>
            <a:normAutofit/>
          </a:bodyPr>
          <a:lstStyle/>
          <a:p>
            <a:r>
              <a:rPr lang="en-US" dirty="0"/>
              <a:t>In addition, four in five approve of the funding mechanism, including seven in ten Republicans.</a:t>
            </a:r>
          </a:p>
        </p:txBody>
      </p:sp>
      <p:sp>
        <p:nvSpPr>
          <p:cNvPr id="21" name="Text Placeholder 20">
            <a:extLst>
              <a:ext uri="{FF2B5EF4-FFF2-40B4-BE49-F238E27FC236}">
                <a16:creationId xmlns:a16="http://schemas.microsoft.com/office/drawing/2014/main" id="{CACA35BD-8C58-4C04-8862-041D899C68F4}"/>
              </a:ext>
            </a:extLst>
          </p:cNvPr>
          <p:cNvSpPr>
            <a:spLocks noGrp="1"/>
          </p:cNvSpPr>
          <p:nvPr>
            <p:ph type="body" sz="quarter" idx="10"/>
          </p:nvPr>
        </p:nvSpPr>
        <p:spPr/>
        <p:txBody>
          <a:bodyPr/>
          <a:lstStyle/>
          <a:p>
            <a:r>
              <a:rPr lang="en-US" dirty="0"/>
              <a:t>Q6.</a:t>
            </a:r>
          </a:p>
        </p:txBody>
      </p:sp>
      <p:sp>
        <p:nvSpPr>
          <p:cNvPr id="5" name="Right Bracket 4">
            <a:extLst>
              <a:ext uri="{FF2B5EF4-FFF2-40B4-BE49-F238E27FC236}">
                <a16:creationId xmlns:a16="http://schemas.microsoft.com/office/drawing/2014/main" id="{82156529-AD93-41C8-AFF9-23FA6613B946}"/>
              </a:ext>
            </a:extLst>
          </p:cNvPr>
          <p:cNvSpPr/>
          <p:nvPr/>
        </p:nvSpPr>
        <p:spPr bwMode="auto">
          <a:xfrm>
            <a:off x="4329097" y="2907854"/>
            <a:ext cx="146304" cy="935593"/>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6" name="Right Bracket 5">
            <a:extLst>
              <a:ext uri="{FF2B5EF4-FFF2-40B4-BE49-F238E27FC236}">
                <a16:creationId xmlns:a16="http://schemas.microsoft.com/office/drawing/2014/main" id="{D38ADBD5-5368-4FAC-BE64-F51C32ACD247}"/>
              </a:ext>
            </a:extLst>
          </p:cNvPr>
          <p:cNvSpPr/>
          <p:nvPr/>
        </p:nvSpPr>
        <p:spPr bwMode="auto">
          <a:xfrm>
            <a:off x="2998289" y="4347451"/>
            <a:ext cx="146304" cy="924373"/>
          </a:xfrm>
          <a:prstGeom prst="rightBracke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7" name="TextBox 6">
            <a:extLst>
              <a:ext uri="{FF2B5EF4-FFF2-40B4-BE49-F238E27FC236}">
                <a16:creationId xmlns:a16="http://schemas.microsoft.com/office/drawing/2014/main" id="{9B56C2FF-35E9-4085-A593-1926C7C0B256}"/>
              </a:ext>
            </a:extLst>
          </p:cNvPr>
          <p:cNvSpPr txBox="1"/>
          <p:nvPr/>
        </p:nvSpPr>
        <p:spPr>
          <a:xfrm>
            <a:off x="4475401" y="2956966"/>
            <a:ext cx="1189964" cy="826765"/>
          </a:xfrm>
          <a:prstGeom prst="rect">
            <a:avLst/>
          </a:prstGeom>
          <a:noFill/>
        </p:spPr>
        <p:txBody>
          <a:bodyPr wrap="square" rtlCol="0">
            <a:spAutoFit/>
          </a:bodyPr>
          <a:lstStyle/>
          <a:p>
            <a:pPr algn="ctr">
              <a:lnSpc>
                <a:spcPts val="1900"/>
              </a:lnSpc>
            </a:pPr>
            <a:r>
              <a:rPr lang="en-US" b="1" dirty="0">
                <a:solidFill>
                  <a:schemeClr val="accent1"/>
                </a:solidFill>
              </a:rPr>
              <a:t>Total Approve</a:t>
            </a:r>
            <a:br>
              <a:rPr lang="en-US" b="1" dirty="0">
                <a:solidFill>
                  <a:schemeClr val="accent1"/>
                </a:solidFill>
              </a:rPr>
            </a:br>
            <a:r>
              <a:rPr lang="en-US" b="1" dirty="0">
                <a:solidFill>
                  <a:schemeClr val="accent1"/>
                </a:solidFill>
              </a:rPr>
              <a:t>80%</a:t>
            </a:r>
          </a:p>
        </p:txBody>
      </p:sp>
      <p:graphicFrame>
        <p:nvGraphicFramePr>
          <p:cNvPr id="9" name="Table 8">
            <a:extLst>
              <a:ext uri="{FF2B5EF4-FFF2-40B4-BE49-F238E27FC236}">
                <a16:creationId xmlns:a16="http://schemas.microsoft.com/office/drawing/2014/main" id="{C56C2483-9A5F-42CF-849B-A068AD164D22}"/>
              </a:ext>
            </a:extLst>
          </p:cNvPr>
          <p:cNvGraphicFramePr>
            <a:graphicFrameLocks noGrp="1"/>
          </p:cNvGraphicFramePr>
          <p:nvPr>
            <p:extLst>
              <p:ext uri="{D42A27DB-BD31-4B8C-83A1-F6EECF244321}">
                <p14:modId xmlns:p14="http://schemas.microsoft.com/office/powerpoint/2010/main" val="1662226974"/>
              </p:ext>
            </p:extLst>
          </p:nvPr>
        </p:nvGraphicFramePr>
        <p:xfrm>
          <a:off x="108770" y="2960062"/>
          <a:ext cx="2132981" cy="3097924"/>
        </p:xfrm>
        <a:graphic>
          <a:graphicData uri="http://schemas.openxmlformats.org/drawingml/2006/table">
            <a:tbl>
              <a:tblPr>
                <a:tableStyleId>{5C22544A-7EE6-4342-B048-85BDC9FD1C3A}</a:tableStyleId>
              </a:tblPr>
              <a:tblGrid>
                <a:gridCol w="2132981">
                  <a:extLst>
                    <a:ext uri="{9D8B030D-6E8A-4147-A177-3AD203B41FA5}">
                      <a16:colId xmlns:a16="http://schemas.microsoft.com/office/drawing/2014/main" val="20000"/>
                    </a:ext>
                  </a:extLst>
                </a:gridCol>
              </a:tblGrid>
              <a:tr h="263193">
                <a:tc>
                  <a:txBody>
                    <a:bodyPr/>
                    <a:lstStyle/>
                    <a:p>
                      <a:pPr algn="r" fontAlgn="ctr"/>
                      <a:r>
                        <a:rPr lang="en-US" sz="1800" u="none" strike="noStrike" dirty="0">
                          <a:effectLst/>
                          <a:latin typeface="+mn-lt"/>
                        </a:rPr>
                        <a:t>Strongly approve</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73646">
                <a:tc>
                  <a:txBody>
                    <a:bodyPr/>
                    <a:lstStyle/>
                    <a:p>
                      <a:pPr algn="r" fontAlgn="b"/>
                      <a:r>
                        <a:rPr lang="en-US" sz="1800" u="none" strike="noStrike" dirty="0">
                          <a:effectLst/>
                          <a:latin typeface="+mn-lt"/>
                        </a:rPr>
                        <a:t>Somewhat approve</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35296">
                <a:tc>
                  <a:txBody>
                    <a:bodyPr/>
                    <a:lstStyle/>
                    <a:p>
                      <a:pPr algn="r" fontAlgn="ct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01176">
                <a:tc>
                  <a:txBody>
                    <a:bodyPr/>
                    <a:lstStyle/>
                    <a:p>
                      <a:pPr algn="r" fontAlgn="ctr"/>
                      <a:r>
                        <a:rPr lang="en-US" sz="1800" u="none" strike="noStrike" dirty="0">
                          <a:effectLst/>
                          <a:latin typeface="+mn-lt"/>
                        </a:rPr>
                        <a:t>Somewhat disapprove</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63267">
                <a:tc>
                  <a:txBody>
                    <a:bodyPr/>
                    <a:lstStyle/>
                    <a:p>
                      <a:pPr algn="r" fontAlgn="b"/>
                      <a:r>
                        <a:rPr lang="en-US" sz="1800" u="none" strike="noStrike" dirty="0">
                          <a:effectLst/>
                          <a:latin typeface="+mn-lt"/>
                        </a:rPr>
                        <a:t>Strongly disapprove</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35296">
                <a:tc>
                  <a:txBody>
                    <a:bodyPr/>
                    <a:lstStyle/>
                    <a:p>
                      <a:pPr algn="r" fontAlgn="ct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07303">
                <a:tc>
                  <a:txBody>
                    <a:bodyPr/>
                    <a:lstStyle/>
                    <a:p>
                      <a:pPr algn="r" fontAlgn="ctr"/>
                      <a:r>
                        <a:rPr lang="en-US" sz="1800" u="none" strike="noStrike" dirty="0">
                          <a:effectLst/>
                          <a:latin typeface="+mn-lt"/>
                        </a:rPr>
                        <a:t>Don’t know</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graphicFrame>
        <p:nvGraphicFramePr>
          <p:cNvPr id="16" name="Chart 15">
            <a:extLst>
              <a:ext uri="{FF2B5EF4-FFF2-40B4-BE49-F238E27FC236}">
                <a16:creationId xmlns:a16="http://schemas.microsoft.com/office/drawing/2014/main" id="{FE376DBA-6C22-4854-9C9A-4D4B8625DE96}"/>
              </a:ext>
            </a:extLst>
          </p:cNvPr>
          <p:cNvGraphicFramePr/>
          <p:nvPr>
            <p:extLst>
              <p:ext uri="{D42A27DB-BD31-4B8C-83A1-F6EECF244321}">
                <p14:modId xmlns:p14="http://schemas.microsoft.com/office/powerpoint/2010/main" val="719923419"/>
              </p:ext>
            </p:extLst>
          </p:nvPr>
        </p:nvGraphicFramePr>
        <p:xfrm>
          <a:off x="5222007" y="2858256"/>
          <a:ext cx="3898127" cy="3595819"/>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a:extLst>
              <a:ext uri="{FF2B5EF4-FFF2-40B4-BE49-F238E27FC236}">
                <a16:creationId xmlns:a16="http://schemas.microsoft.com/office/drawing/2014/main" id="{B7607083-C953-4597-B5DB-24F7BDC3DCB6}"/>
              </a:ext>
            </a:extLst>
          </p:cNvPr>
          <p:cNvSpPr txBox="1"/>
          <p:nvPr/>
        </p:nvSpPr>
        <p:spPr>
          <a:xfrm>
            <a:off x="118935" y="1199461"/>
            <a:ext cx="8906131" cy="1477328"/>
          </a:xfrm>
          <a:prstGeom prst="rect">
            <a:avLst/>
          </a:prstGeom>
          <a:solidFill>
            <a:schemeClr val="accent2">
              <a:lumMod val="20000"/>
              <a:lumOff val="80000"/>
            </a:schemeClr>
          </a:solidFill>
        </p:spPr>
        <p:txBody>
          <a:bodyPr wrap="square">
            <a:spAutoFit/>
          </a:bodyPr>
          <a:lstStyle/>
          <a:p>
            <a:pPr algn="just">
              <a:lnSpc>
                <a:spcPts val="1800"/>
              </a:lnSpc>
            </a:pPr>
            <a:r>
              <a:rPr lang="en-US" sz="1700" i="1" dirty="0">
                <a:effectLst/>
                <a:ea typeface="Times New Roman" panose="02020603050405020304" pitchFamily="18" charset="0"/>
                <a:cs typeface="Times New Roman" panose="02020603050405020304" pitchFamily="18" charset="0"/>
              </a:rPr>
              <a:t>As I just mentioned, Program Open Space is funded by an existing state tax charged each time a piece of property is sold in Maryland, equal to 0.5% of the price paid for the property. Some people say that this is a </a:t>
            </a:r>
            <a:r>
              <a:rPr lang="en-US" sz="1700" i="1" u="sng" dirty="0">
                <a:effectLst/>
                <a:ea typeface="Times New Roman" panose="02020603050405020304" pitchFamily="18" charset="0"/>
                <a:cs typeface="Times New Roman" panose="02020603050405020304" pitchFamily="18" charset="0"/>
              </a:rPr>
              <a:t>fair</a:t>
            </a:r>
            <a:r>
              <a:rPr lang="en-US" sz="1700" i="1" dirty="0">
                <a:effectLst/>
                <a:ea typeface="Times New Roman" panose="02020603050405020304" pitchFamily="18" charset="0"/>
                <a:cs typeface="Times New Roman" panose="02020603050405020304" pitchFamily="18" charset="0"/>
              </a:rPr>
              <a:t> way to fund land conservation and parks because much of the tax is paid through new development, meaning that if there is more development in Maryland, there will also be more money available for conservation and parks. In general, do you approve or disapprove of using this existing tax to fund land conservation in Maryland?</a:t>
            </a:r>
            <a:r>
              <a:rPr lang="en-US" sz="1700" b="1" i="1" dirty="0">
                <a:effectLst/>
                <a:ea typeface="Times New Roman" panose="02020603050405020304" pitchFamily="18" charset="0"/>
                <a:cs typeface="Times New Roman" panose="02020603050405020304" pitchFamily="18" charset="0"/>
              </a:rPr>
              <a:t> </a:t>
            </a:r>
            <a:endParaRPr lang="en-US" sz="1700" i="1" dirty="0"/>
          </a:p>
        </p:txBody>
      </p:sp>
    </p:spTree>
    <p:extLst>
      <p:ext uri="{BB962C8B-B14F-4D97-AF65-F5344CB8AC3E}">
        <p14:creationId xmlns:p14="http://schemas.microsoft.com/office/powerpoint/2010/main" val="4263709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2A1765-A771-43B5-811A-9427C5AD544F}"/>
              </a:ext>
            </a:extLst>
          </p:cNvPr>
          <p:cNvSpPr>
            <a:spLocks noGrp="1"/>
          </p:cNvSpPr>
          <p:nvPr>
            <p:ph type="body" sz="quarter" idx="10"/>
          </p:nvPr>
        </p:nvSpPr>
        <p:spPr/>
        <p:txBody>
          <a:bodyPr/>
          <a:lstStyle/>
          <a:p>
            <a:endParaRPr lang="en-US"/>
          </a:p>
        </p:txBody>
      </p:sp>
      <p:sp>
        <p:nvSpPr>
          <p:cNvPr id="3" name="Rectangle 2"/>
          <p:cNvSpPr/>
          <p:nvPr/>
        </p:nvSpPr>
        <p:spPr>
          <a:xfrm>
            <a:off x="293298" y="1810645"/>
            <a:ext cx="3162300" cy="646331"/>
          </a:xfrm>
          <a:prstGeom prst="rect">
            <a:avLst/>
          </a:prstGeom>
        </p:spPr>
        <p:txBody>
          <a:bodyPr wrap="square">
            <a:spAutoFit/>
          </a:bodyPr>
          <a:lstStyle/>
          <a:p>
            <a:pPr marL="114300" indent="0" algn="ctr">
              <a:lnSpc>
                <a:spcPct val="100000"/>
              </a:lnSpc>
              <a:buNone/>
            </a:pPr>
            <a:r>
              <a:rPr lang="en-US" i="1" dirty="0"/>
              <a:t>Support Approach, </a:t>
            </a:r>
          </a:p>
          <a:p>
            <a:pPr marL="114300" indent="0" algn="ctr">
              <a:lnSpc>
                <a:spcPct val="100000"/>
              </a:lnSpc>
              <a:buNone/>
            </a:pPr>
            <a:r>
              <a:rPr lang="en-US" i="1" dirty="0"/>
              <a:t>but Not Mechanism</a:t>
            </a:r>
          </a:p>
        </p:txBody>
      </p:sp>
      <p:graphicFrame>
        <p:nvGraphicFramePr>
          <p:cNvPr id="10" name="Chart 9">
            <a:extLst>
              <a:ext uri="{FF2B5EF4-FFF2-40B4-BE49-F238E27FC236}">
                <a16:creationId xmlns:a16="http://schemas.microsoft.com/office/drawing/2014/main" id="{DB3D91B5-DA66-49C6-A662-9EBB97AD4125}"/>
              </a:ext>
            </a:extLst>
          </p:cNvPr>
          <p:cNvGraphicFramePr/>
          <p:nvPr>
            <p:extLst>
              <p:ext uri="{D42A27DB-BD31-4B8C-83A1-F6EECF244321}">
                <p14:modId xmlns:p14="http://schemas.microsoft.com/office/powerpoint/2010/main" val="2652304890"/>
              </p:ext>
            </p:extLst>
          </p:nvPr>
        </p:nvGraphicFramePr>
        <p:xfrm>
          <a:off x="125347" y="2416733"/>
          <a:ext cx="3606898" cy="3258067"/>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1">
            <a:extLst>
              <a:ext uri="{FF2B5EF4-FFF2-40B4-BE49-F238E27FC236}">
                <a16:creationId xmlns:a16="http://schemas.microsoft.com/office/drawing/2014/main" id="{E826E64F-14D3-413F-995F-C0CE6AF75434}"/>
              </a:ext>
            </a:extLst>
          </p:cNvPr>
          <p:cNvSpPr txBox="1">
            <a:spLocks/>
          </p:cNvSpPr>
          <p:nvPr/>
        </p:nvSpPr>
        <p:spPr>
          <a:xfrm>
            <a:off x="1090596" y="3553641"/>
            <a:ext cx="1676400" cy="984250"/>
          </a:xfrm>
          <a:prstGeom prst="rect">
            <a:avLst/>
          </a:prstGeom>
          <a:effectLst/>
        </p:spPr>
        <p:txBody>
          <a:bodyPr vert="horz" lIns="91440" tIns="45720" rIns="91440" bIns="45720" rtlCol="0" anchor="ctr">
            <a:normAutofit lnSpcReduction="10000"/>
          </a:bodyPr>
          <a:lstStyle>
            <a:lvl1pPr marL="342900" indent="-342900" algn="l" defTabSz="914400" rtl="0" eaLnBrk="1" latinLnBrk="0" hangingPunct="1">
              <a:lnSpc>
                <a:spcPct val="90000"/>
              </a:lnSpc>
              <a:spcBef>
                <a:spcPts val="1000"/>
              </a:spcBef>
              <a:buFont typeface="Wingdings" panose="05000000000000000000" pitchFamily="2" charset="2"/>
              <a:buChar char="ü"/>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v"/>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Courier New" panose="02070309020205020404" pitchFamily="49" charset="0"/>
              <a:buChar char="o"/>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ctr">
              <a:lnSpc>
                <a:spcPct val="100000"/>
              </a:lnSpc>
              <a:buFont typeface="Wingdings" panose="05000000000000000000" pitchFamily="2" charset="2"/>
              <a:buNone/>
            </a:pPr>
            <a:r>
              <a:rPr lang="en-US" sz="6000" b="1" dirty="0">
                <a:solidFill>
                  <a:schemeClr val="accent1"/>
                </a:solidFill>
                <a:effectLst/>
              </a:rPr>
              <a:t>13%</a:t>
            </a:r>
            <a:endParaRPr lang="en-US" sz="4800" b="1" dirty="0">
              <a:solidFill>
                <a:schemeClr val="accent1"/>
              </a:solidFill>
              <a:effectLst/>
            </a:endParaRPr>
          </a:p>
        </p:txBody>
      </p:sp>
      <p:sp>
        <p:nvSpPr>
          <p:cNvPr id="5" name="Title 4">
            <a:extLst>
              <a:ext uri="{FF2B5EF4-FFF2-40B4-BE49-F238E27FC236}">
                <a16:creationId xmlns:a16="http://schemas.microsoft.com/office/drawing/2014/main" id="{855AEB5D-8D80-49FA-826F-0BD1FB8B05DE}"/>
              </a:ext>
            </a:extLst>
          </p:cNvPr>
          <p:cNvSpPr>
            <a:spLocks noGrp="1"/>
          </p:cNvSpPr>
          <p:nvPr>
            <p:ph type="title"/>
          </p:nvPr>
        </p:nvSpPr>
        <p:spPr>
          <a:xfrm>
            <a:off x="810326" y="389272"/>
            <a:ext cx="7523347" cy="1118329"/>
          </a:xfrm>
        </p:spPr>
        <p:txBody>
          <a:bodyPr>
            <a:noAutofit/>
          </a:bodyPr>
          <a:lstStyle/>
          <a:p>
            <a:r>
              <a:rPr lang="en-US" sz="2800" dirty="0"/>
              <a:t>About one in eight support Program Open Space but have reservations about its source of funds.</a:t>
            </a:r>
          </a:p>
        </p:txBody>
      </p:sp>
      <p:sp>
        <p:nvSpPr>
          <p:cNvPr id="13" name="Rectangle 12">
            <a:extLst>
              <a:ext uri="{FF2B5EF4-FFF2-40B4-BE49-F238E27FC236}">
                <a16:creationId xmlns:a16="http://schemas.microsoft.com/office/drawing/2014/main" id="{F3319210-76FE-4BE4-BA7C-E8149579EF81}"/>
              </a:ext>
            </a:extLst>
          </p:cNvPr>
          <p:cNvSpPr/>
          <p:nvPr/>
        </p:nvSpPr>
        <p:spPr>
          <a:xfrm>
            <a:off x="4442869" y="2133810"/>
            <a:ext cx="4255082" cy="344843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These voters are disproportionately:</a:t>
            </a:r>
          </a:p>
          <a:p>
            <a:pPr marL="342900" indent="-342900">
              <a:buFont typeface="Wingdings" panose="05000000000000000000" pitchFamily="2" charset="2"/>
              <a:buChar char="§"/>
            </a:pPr>
            <a:r>
              <a:rPr lang="en-US" sz="2000" dirty="0">
                <a:solidFill>
                  <a:schemeClr val="tx1"/>
                </a:solidFill>
              </a:rPr>
              <a:t>Republicans under age 50</a:t>
            </a:r>
          </a:p>
          <a:p>
            <a:pPr marL="342900" indent="-342900">
              <a:buFont typeface="Wingdings" panose="05000000000000000000" pitchFamily="2" charset="2"/>
              <a:buChar char="§"/>
            </a:pPr>
            <a:r>
              <a:rPr lang="en-US" sz="2000" dirty="0">
                <a:solidFill>
                  <a:schemeClr val="tx1"/>
                </a:solidFill>
              </a:rPr>
              <a:t>Republican women</a:t>
            </a:r>
          </a:p>
          <a:p>
            <a:pPr marL="342900" indent="-342900">
              <a:buFont typeface="Wingdings" panose="05000000000000000000" pitchFamily="2" charset="2"/>
              <a:buChar char="§"/>
            </a:pPr>
            <a:r>
              <a:rPr lang="en-US" sz="2000" dirty="0">
                <a:solidFill>
                  <a:schemeClr val="tx1"/>
                </a:solidFill>
              </a:rPr>
              <a:t>Liberal/moderate Republicans</a:t>
            </a:r>
          </a:p>
          <a:p>
            <a:pPr marL="342900" indent="-342900">
              <a:buFont typeface="Wingdings" panose="05000000000000000000" pitchFamily="2" charset="2"/>
              <a:buChar char="§"/>
            </a:pPr>
            <a:r>
              <a:rPr lang="en-US" sz="2000" dirty="0">
                <a:solidFill>
                  <a:schemeClr val="tx1"/>
                </a:solidFill>
              </a:rPr>
              <a:t>Conservatives</a:t>
            </a:r>
          </a:p>
          <a:p>
            <a:pPr marL="342900" indent="-342900">
              <a:buFont typeface="Wingdings" panose="05000000000000000000" pitchFamily="2" charset="2"/>
              <a:buChar char="§"/>
            </a:pPr>
            <a:r>
              <a:rPr lang="en-US" sz="2000" dirty="0">
                <a:solidFill>
                  <a:schemeClr val="tx1"/>
                </a:solidFill>
              </a:rPr>
              <a:t>African Americans</a:t>
            </a:r>
          </a:p>
          <a:p>
            <a:pPr marL="342900" indent="-342900">
              <a:buFont typeface="Wingdings" panose="05000000000000000000" pitchFamily="2" charset="2"/>
              <a:buChar char="§"/>
            </a:pPr>
            <a:r>
              <a:rPr lang="en-US" sz="2000" dirty="0">
                <a:solidFill>
                  <a:schemeClr val="tx1"/>
                </a:solidFill>
              </a:rPr>
              <a:t>Ages 75+</a:t>
            </a:r>
          </a:p>
          <a:p>
            <a:pPr marL="342900" indent="-342900">
              <a:buFont typeface="Wingdings" panose="05000000000000000000" pitchFamily="2" charset="2"/>
              <a:buChar char="§"/>
            </a:pPr>
            <a:r>
              <a:rPr lang="en-US" sz="2000" dirty="0">
                <a:solidFill>
                  <a:schemeClr val="tx1"/>
                </a:solidFill>
              </a:rPr>
              <a:t>High school educated</a:t>
            </a:r>
          </a:p>
          <a:p>
            <a:pPr marL="342900" indent="-342900">
              <a:buFont typeface="Wingdings" panose="05000000000000000000" pitchFamily="2" charset="2"/>
              <a:buChar char="§"/>
            </a:pPr>
            <a:r>
              <a:rPr lang="en-US" sz="2000" dirty="0">
                <a:solidFill>
                  <a:schemeClr val="tx1"/>
                </a:solidFill>
              </a:rPr>
              <a:t>Congressional District 5</a:t>
            </a:r>
          </a:p>
        </p:txBody>
      </p:sp>
    </p:spTree>
    <p:extLst>
      <p:ext uri="{BB962C8B-B14F-4D97-AF65-F5344CB8AC3E}">
        <p14:creationId xmlns:p14="http://schemas.microsoft.com/office/powerpoint/2010/main" val="2935982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338198227"/>
              </p:ext>
            </p:extLst>
          </p:nvPr>
        </p:nvGraphicFramePr>
        <p:xfrm>
          <a:off x="8077200" y="2307688"/>
          <a:ext cx="1066800" cy="3778219"/>
        </p:xfrm>
        <a:graphic>
          <a:graphicData uri="http://schemas.openxmlformats.org/drawingml/2006/table">
            <a:tbl>
              <a:tblPr>
                <a:tableStyleId>{5C22544A-7EE6-4342-B048-85BDC9FD1C3A}</a:tableStyleId>
              </a:tblPr>
              <a:tblGrid>
                <a:gridCol w="1066800">
                  <a:extLst>
                    <a:ext uri="{9D8B030D-6E8A-4147-A177-3AD203B41FA5}">
                      <a16:colId xmlns:a16="http://schemas.microsoft.com/office/drawing/2014/main" val="20000"/>
                    </a:ext>
                  </a:extLst>
                </a:gridCol>
              </a:tblGrid>
              <a:tr h="475301">
                <a:tc>
                  <a:txBody>
                    <a:bodyPr/>
                    <a:lstStyle/>
                    <a:p>
                      <a:pPr algn="ctr" fontAlgn="b">
                        <a:lnSpc>
                          <a:spcPts val="1900"/>
                        </a:lnSpc>
                      </a:pPr>
                      <a:r>
                        <a:rPr lang="en-US" sz="1800" b="1" u="none" strike="noStrike" dirty="0">
                          <a:solidFill>
                            <a:schemeClr val="accent1"/>
                          </a:solidFill>
                          <a:effectLst/>
                        </a:rPr>
                        <a:t>Ext./Very</a:t>
                      </a:r>
                      <a:r>
                        <a:rPr lang="en-US" sz="1800" b="1" u="none" strike="noStrike" baseline="0" dirty="0">
                          <a:solidFill>
                            <a:schemeClr val="accent1"/>
                          </a:solidFill>
                          <a:effectLst/>
                        </a:rPr>
                        <a:t> </a:t>
                      </a:r>
                      <a:r>
                        <a:rPr lang="en-US" sz="1800" b="1" u="none" strike="noStrike" dirty="0">
                          <a:solidFill>
                            <a:schemeClr val="accent1"/>
                          </a:solidFill>
                          <a:effectLst/>
                        </a:rPr>
                        <a:t>Impt.</a:t>
                      </a:r>
                      <a:endParaRPr lang="en-US" sz="1800" b="1" i="0" u="none" strike="noStrike" dirty="0">
                        <a:solidFill>
                          <a:schemeClr val="accent1"/>
                        </a:solidFill>
                        <a:effectLst/>
                        <a:latin typeface="Calibri" panose="020F050202020403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3360">
                <a:tc>
                  <a:txBody>
                    <a:bodyPr/>
                    <a:lstStyle/>
                    <a:p>
                      <a:pPr algn="ctr" fontAlgn="ctr"/>
                      <a:r>
                        <a:rPr lang="en-US" sz="1800" b="1" i="0" u="none" strike="noStrike" dirty="0">
                          <a:solidFill>
                            <a:schemeClr val="accent1"/>
                          </a:solidFill>
                          <a:effectLst/>
                          <a:latin typeface="+mn-lt"/>
                        </a:rPr>
                        <a:t>93%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07941">
                <a:tc>
                  <a:txBody>
                    <a:bodyPr/>
                    <a:lstStyle/>
                    <a:p>
                      <a:pPr algn="ctr" fontAlgn="ctr"/>
                      <a:r>
                        <a:rPr lang="en-US" sz="1800" b="1" i="0" u="none" strike="noStrike" dirty="0">
                          <a:solidFill>
                            <a:schemeClr val="accent1"/>
                          </a:solidFill>
                          <a:effectLst/>
                          <a:latin typeface="+mn-lt"/>
                        </a:rPr>
                        <a:t>90%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58581796"/>
                  </a:ext>
                </a:extLst>
              </a:tr>
              <a:tr h="502618">
                <a:tc>
                  <a:txBody>
                    <a:bodyPr/>
                    <a:lstStyle/>
                    <a:p>
                      <a:pPr algn="ctr" fontAlgn="ctr"/>
                      <a:r>
                        <a:rPr lang="en-US" sz="1800" b="1" i="0" u="none" strike="noStrike" dirty="0">
                          <a:solidFill>
                            <a:schemeClr val="accent1"/>
                          </a:solidFill>
                          <a:effectLst/>
                          <a:latin typeface="+mn-lt"/>
                        </a:rPr>
                        <a:t>89%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90506">
                <a:tc>
                  <a:txBody>
                    <a:bodyPr/>
                    <a:lstStyle/>
                    <a:p>
                      <a:pPr algn="ctr" fontAlgn="ctr"/>
                      <a:r>
                        <a:rPr lang="en-US" sz="1800" b="1" i="0" u="none" strike="noStrike" dirty="0">
                          <a:solidFill>
                            <a:schemeClr val="accent1"/>
                          </a:solidFill>
                          <a:effectLst/>
                          <a:latin typeface="+mn-lt"/>
                        </a:rPr>
                        <a:t>89%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96561">
                <a:tc>
                  <a:txBody>
                    <a:bodyPr/>
                    <a:lstStyle/>
                    <a:p>
                      <a:pPr algn="ctr" fontAlgn="ctr"/>
                      <a:r>
                        <a:rPr lang="en-US" sz="1800" b="1" i="0" u="none" strike="noStrike" dirty="0">
                          <a:solidFill>
                            <a:schemeClr val="accent1"/>
                          </a:solidFill>
                          <a:effectLst/>
                          <a:latin typeface="+mn-lt"/>
                        </a:rPr>
                        <a:t>86%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08673">
                <a:tc>
                  <a:txBody>
                    <a:bodyPr/>
                    <a:lstStyle/>
                    <a:p>
                      <a:pPr algn="ctr" fontAlgn="ctr"/>
                      <a:r>
                        <a:rPr lang="en-US" sz="1800" b="1" i="0" u="none" strike="noStrike" dirty="0">
                          <a:solidFill>
                            <a:schemeClr val="accent1"/>
                          </a:solidFill>
                          <a:effectLst/>
                          <a:latin typeface="+mn-lt"/>
                        </a:rPr>
                        <a:t>85%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02617">
                <a:tc>
                  <a:txBody>
                    <a:bodyPr/>
                    <a:lstStyle/>
                    <a:p>
                      <a:pPr algn="ctr" fontAlgn="ctr"/>
                      <a:r>
                        <a:rPr lang="en-US" sz="1800" b="1" i="0" u="none" strike="noStrike" dirty="0">
                          <a:solidFill>
                            <a:schemeClr val="accent1"/>
                          </a:solidFill>
                          <a:effectLst/>
                          <a:latin typeface="+mn-lt"/>
                        </a:rPr>
                        <a:t>84%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4" name="Text Placeholder 3">
            <a:extLst>
              <a:ext uri="{FF2B5EF4-FFF2-40B4-BE49-F238E27FC236}">
                <a16:creationId xmlns:a16="http://schemas.microsoft.com/office/drawing/2014/main" id="{95E9F333-47BD-4F29-9827-C16F7D1F42E0}"/>
              </a:ext>
            </a:extLst>
          </p:cNvPr>
          <p:cNvSpPr>
            <a:spLocks noGrp="1"/>
          </p:cNvSpPr>
          <p:nvPr>
            <p:ph type="body" sz="quarter" idx="10"/>
          </p:nvPr>
        </p:nvSpPr>
        <p:spPr/>
        <p:txBody>
          <a:bodyPr/>
          <a:lstStyle/>
          <a:p>
            <a:r>
              <a:rPr lang="en-US" dirty="0"/>
              <a:t>Q7. ^Not Part of Spilt Sample</a:t>
            </a:r>
          </a:p>
        </p:txBody>
      </p:sp>
      <p:graphicFrame>
        <p:nvGraphicFramePr>
          <p:cNvPr id="7" name="Chart 6">
            <a:extLst>
              <a:ext uri="{FF2B5EF4-FFF2-40B4-BE49-F238E27FC236}">
                <a16:creationId xmlns:a16="http://schemas.microsoft.com/office/drawing/2014/main" id="{6EE9E50D-A993-4F60-BFD2-DD6682185180}"/>
              </a:ext>
            </a:extLst>
          </p:cNvPr>
          <p:cNvGraphicFramePr/>
          <p:nvPr>
            <p:extLst>
              <p:ext uri="{D42A27DB-BD31-4B8C-83A1-F6EECF244321}">
                <p14:modId xmlns:p14="http://schemas.microsoft.com/office/powerpoint/2010/main" val="650582595"/>
              </p:ext>
            </p:extLst>
          </p:nvPr>
        </p:nvGraphicFramePr>
        <p:xfrm>
          <a:off x="134556" y="2349584"/>
          <a:ext cx="8171244" cy="411020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28B70DFA-45E3-4663-A939-1B88A68FBCAC}"/>
              </a:ext>
            </a:extLst>
          </p:cNvPr>
          <p:cNvSpPr>
            <a:spLocks noGrp="1"/>
          </p:cNvSpPr>
          <p:nvPr>
            <p:ph type="title"/>
          </p:nvPr>
        </p:nvSpPr>
        <p:spPr/>
        <p:txBody>
          <a:bodyPr/>
          <a:lstStyle/>
          <a:p>
            <a:r>
              <a:rPr lang="en-US" dirty="0"/>
              <a:t>Voters value investments in water quality very broadly, along with fish and wildlife habitat.</a:t>
            </a:r>
          </a:p>
        </p:txBody>
      </p:sp>
      <p:sp>
        <p:nvSpPr>
          <p:cNvPr id="11" name="TextBox 10">
            <a:extLst>
              <a:ext uri="{FF2B5EF4-FFF2-40B4-BE49-F238E27FC236}">
                <a16:creationId xmlns:a16="http://schemas.microsoft.com/office/drawing/2014/main" id="{AF680A0E-FD86-4222-831A-9E4F3ACD88BA}"/>
              </a:ext>
            </a:extLst>
          </p:cNvPr>
          <p:cNvSpPr txBox="1"/>
          <p:nvPr/>
        </p:nvSpPr>
        <p:spPr>
          <a:xfrm>
            <a:off x="371317" y="1220971"/>
            <a:ext cx="8401367" cy="1015663"/>
          </a:xfrm>
          <a:prstGeom prst="rect">
            <a:avLst/>
          </a:prstGeom>
          <a:noFill/>
        </p:spPr>
        <p:txBody>
          <a:bodyPr wrap="square">
            <a:spAutoFit/>
          </a:bodyPr>
          <a:lstStyle/>
          <a:p>
            <a:pPr algn="ctr">
              <a:lnSpc>
                <a:spcPts val="1800"/>
              </a:lnSpc>
            </a:pPr>
            <a:r>
              <a:rPr lang="en-US" sz="1700" i="1" dirty="0"/>
              <a:t>I am going to read you a list of specific types of projects that might be funded through Program Open Space. Recognizing that there frequently is not enough funding for all such projects, please tell me how important it would be to you that each type of project be funded: extremely important, very important, somewhat important, or not too important: </a:t>
            </a:r>
          </a:p>
        </p:txBody>
      </p:sp>
    </p:spTree>
    <p:extLst>
      <p:ext uri="{BB962C8B-B14F-4D97-AF65-F5344CB8AC3E}">
        <p14:creationId xmlns:p14="http://schemas.microsoft.com/office/powerpoint/2010/main" val="2798072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132046370"/>
              </p:ext>
            </p:extLst>
          </p:nvPr>
        </p:nvGraphicFramePr>
        <p:xfrm>
          <a:off x="8077200" y="1422614"/>
          <a:ext cx="1066800" cy="4548456"/>
        </p:xfrm>
        <a:graphic>
          <a:graphicData uri="http://schemas.openxmlformats.org/drawingml/2006/table">
            <a:tbl>
              <a:tblPr>
                <a:tableStyleId>{5C22544A-7EE6-4342-B048-85BDC9FD1C3A}</a:tableStyleId>
              </a:tblPr>
              <a:tblGrid>
                <a:gridCol w="1066800">
                  <a:extLst>
                    <a:ext uri="{9D8B030D-6E8A-4147-A177-3AD203B41FA5}">
                      <a16:colId xmlns:a16="http://schemas.microsoft.com/office/drawing/2014/main" val="20000"/>
                    </a:ext>
                  </a:extLst>
                </a:gridCol>
              </a:tblGrid>
              <a:tr h="218461">
                <a:tc>
                  <a:txBody>
                    <a:bodyPr/>
                    <a:lstStyle/>
                    <a:p>
                      <a:pPr algn="ctr" fontAlgn="b">
                        <a:lnSpc>
                          <a:spcPts val="1900"/>
                        </a:lnSpc>
                      </a:pPr>
                      <a:r>
                        <a:rPr lang="en-US" sz="1800" b="1" u="none" strike="noStrike" dirty="0">
                          <a:solidFill>
                            <a:schemeClr val="accent1"/>
                          </a:solidFill>
                          <a:effectLst/>
                        </a:rPr>
                        <a:t>Ext./Very</a:t>
                      </a:r>
                      <a:r>
                        <a:rPr lang="en-US" sz="1800" b="1" u="none" strike="noStrike" baseline="0" dirty="0">
                          <a:solidFill>
                            <a:schemeClr val="accent1"/>
                          </a:solidFill>
                          <a:effectLst/>
                        </a:rPr>
                        <a:t> </a:t>
                      </a:r>
                      <a:r>
                        <a:rPr lang="en-US" sz="1800" b="1" u="none" strike="noStrike" dirty="0">
                          <a:solidFill>
                            <a:schemeClr val="accent1"/>
                          </a:solidFill>
                          <a:effectLst/>
                        </a:rPr>
                        <a:t>Impt.</a:t>
                      </a:r>
                      <a:endParaRPr lang="en-US" sz="1800" b="1" i="0" u="none" strike="noStrike" dirty="0">
                        <a:solidFill>
                          <a:schemeClr val="accent1"/>
                        </a:solidFill>
                        <a:effectLst/>
                        <a:latin typeface="Calibri" panose="020F050202020403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4460">
                <a:tc>
                  <a:txBody>
                    <a:bodyPr/>
                    <a:lstStyle/>
                    <a:p>
                      <a:pPr algn="ctr" fontAlgn="ctr"/>
                      <a:r>
                        <a:rPr lang="en-US" sz="1800" b="1" i="0" u="none" strike="noStrike" dirty="0">
                          <a:solidFill>
                            <a:schemeClr val="accent1"/>
                          </a:solidFill>
                          <a:effectLst/>
                          <a:latin typeface="+mn-lt"/>
                        </a:rPr>
                        <a:t>81%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26930">
                <a:tc>
                  <a:txBody>
                    <a:bodyPr/>
                    <a:lstStyle/>
                    <a:p>
                      <a:pPr algn="ctr" fontAlgn="ctr"/>
                      <a:r>
                        <a:rPr lang="en-US" sz="1800" b="1" i="0" u="none" strike="noStrike">
                          <a:solidFill>
                            <a:schemeClr val="accent1"/>
                          </a:solidFill>
                          <a:effectLst/>
                          <a:latin typeface="+mn-lt"/>
                        </a:rPr>
                        <a:t>79%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58581796"/>
                  </a:ext>
                </a:extLst>
              </a:tr>
              <a:tr h="620360">
                <a:tc>
                  <a:txBody>
                    <a:bodyPr/>
                    <a:lstStyle/>
                    <a:p>
                      <a:pPr algn="ctr" fontAlgn="ctr"/>
                      <a:r>
                        <a:rPr lang="en-US" sz="1800" b="1" i="0" u="none" strike="noStrike">
                          <a:solidFill>
                            <a:schemeClr val="accent1"/>
                          </a:solidFill>
                          <a:effectLst/>
                          <a:latin typeface="+mn-lt"/>
                        </a:rPr>
                        <a:t>76%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05410">
                <a:tc>
                  <a:txBody>
                    <a:bodyPr/>
                    <a:lstStyle/>
                    <a:p>
                      <a:pPr algn="ctr" fontAlgn="ctr"/>
                      <a:r>
                        <a:rPr lang="en-US" sz="1800" b="1" i="0" u="none" strike="noStrike">
                          <a:solidFill>
                            <a:schemeClr val="accent1"/>
                          </a:solidFill>
                          <a:effectLst/>
                          <a:latin typeface="+mn-lt"/>
                        </a:rPr>
                        <a:t>75%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12884">
                <a:tc>
                  <a:txBody>
                    <a:bodyPr/>
                    <a:lstStyle/>
                    <a:p>
                      <a:pPr algn="ctr" fontAlgn="ctr"/>
                      <a:r>
                        <a:rPr lang="en-US" sz="1800" b="1" i="0" u="none" strike="noStrike">
                          <a:solidFill>
                            <a:schemeClr val="accent1"/>
                          </a:solidFill>
                          <a:effectLst/>
                          <a:latin typeface="+mn-lt"/>
                        </a:rPr>
                        <a:t>73%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27833">
                <a:tc>
                  <a:txBody>
                    <a:bodyPr/>
                    <a:lstStyle/>
                    <a:p>
                      <a:pPr algn="ctr" fontAlgn="ctr"/>
                      <a:r>
                        <a:rPr lang="en-US" sz="1800" b="1" i="0" u="none" strike="noStrike">
                          <a:solidFill>
                            <a:schemeClr val="accent1"/>
                          </a:solidFill>
                          <a:effectLst/>
                          <a:latin typeface="+mn-lt"/>
                        </a:rPr>
                        <a:t>71%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20359">
                <a:tc>
                  <a:txBody>
                    <a:bodyPr/>
                    <a:lstStyle/>
                    <a:p>
                      <a:pPr algn="ctr" fontAlgn="ctr"/>
                      <a:r>
                        <a:rPr lang="en-US" sz="1800" b="1" i="0" u="none" strike="noStrike" dirty="0">
                          <a:solidFill>
                            <a:schemeClr val="accent1"/>
                          </a:solidFill>
                          <a:effectLst/>
                          <a:latin typeface="+mn-lt"/>
                        </a:rPr>
                        <a:t>65%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4" name="Text Placeholder 3">
            <a:extLst>
              <a:ext uri="{FF2B5EF4-FFF2-40B4-BE49-F238E27FC236}">
                <a16:creationId xmlns:a16="http://schemas.microsoft.com/office/drawing/2014/main" id="{95E9F333-47BD-4F29-9827-C16F7D1F42E0}"/>
              </a:ext>
            </a:extLst>
          </p:cNvPr>
          <p:cNvSpPr>
            <a:spLocks noGrp="1"/>
          </p:cNvSpPr>
          <p:nvPr>
            <p:ph type="body" sz="quarter" idx="10"/>
          </p:nvPr>
        </p:nvSpPr>
        <p:spPr/>
        <p:txBody>
          <a:bodyPr/>
          <a:lstStyle/>
          <a:p>
            <a:r>
              <a:rPr lang="en-US" dirty="0"/>
              <a:t>Q7. </a:t>
            </a:r>
            <a:r>
              <a:rPr lang="en-US" sz="1000" i="1" dirty="0"/>
              <a:t>I am going to read you a list of specific types of projects that might be funded through Program Open Space. Recognizing that there frequently is not enough funding for all such projects, please tell me how important it would be to you that each type of project be funded: extremely important, very important, somewhat important, or not too important: </a:t>
            </a:r>
            <a:r>
              <a:rPr lang="en-US" dirty="0"/>
              <a:t>^Not Part of Spilt Sample</a:t>
            </a:r>
          </a:p>
        </p:txBody>
      </p:sp>
      <p:graphicFrame>
        <p:nvGraphicFramePr>
          <p:cNvPr id="7" name="Chart 6">
            <a:extLst>
              <a:ext uri="{FF2B5EF4-FFF2-40B4-BE49-F238E27FC236}">
                <a16:creationId xmlns:a16="http://schemas.microsoft.com/office/drawing/2014/main" id="{6EE9E50D-A993-4F60-BFD2-DD6682185180}"/>
              </a:ext>
            </a:extLst>
          </p:cNvPr>
          <p:cNvGraphicFramePr/>
          <p:nvPr>
            <p:extLst>
              <p:ext uri="{D42A27DB-BD31-4B8C-83A1-F6EECF244321}">
                <p14:modId xmlns:p14="http://schemas.microsoft.com/office/powerpoint/2010/main" val="1329121896"/>
              </p:ext>
            </p:extLst>
          </p:nvPr>
        </p:nvGraphicFramePr>
        <p:xfrm>
          <a:off x="134556" y="1386739"/>
          <a:ext cx="8171244" cy="5073053"/>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28B70DFA-45E3-4663-A939-1B88A68FBCAC}"/>
              </a:ext>
            </a:extLst>
          </p:cNvPr>
          <p:cNvSpPr>
            <a:spLocks noGrp="1"/>
          </p:cNvSpPr>
          <p:nvPr>
            <p:ph type="title"/>
          </p:nvPr>
        </p:nvSpPr>
        <p:spPr>
          <a:xfrm>
            <a:off x="0" y="311417"/>
            <a:ext cx="9144000" cy="1118329"/>
          </a:xfrm>
        </p:spPr>
        <p:txBody>
          <a:bodyPr/>
          <a:lstStyle/>
          <a:p>
            <a:r>
              <a:rPr lang="en-US" dirty="0"/>
              <a:t>Around four in five also prioritize protecting forests and agricultural land for local food.</a:t>
            </a:r>
          </a:p>
        </p:txBody>
      </p:sp>
    </p:spTree>
    <p:extLst>
      <p:ext uri="{BB962C8B-B14F-4D97-AF65-F5344CB8AC3E}">
        <p14:creationId xmlns:p14="http://schemas.microsoft.com/office/powerpoint/2010/main" val="111739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783770921"/>
              </p:ext>
            </p:extLst>
          </p:nvPr>
        </p:nvGraphicFramePr>
        <p:xfrm>
          <a:off x="8077200" y="1263586"/>
          <a:ext cx="1066800" cy="4761765"/>
        </p:xfrm>
        <a:graphic>
          <a:graphicData uri="http://schemas.openxmlformats.org/drawingml/2006/table">
            <a:tbl>
              <a:tblPr>
                <a:tableStyleId>{5C22544A-7EE6-4342-B048-85BDC9FD1C3A}</a:tableStyleId>
              </a:tblPr>
              <a:tblGrid>
                <a:gridCol w="1066800">
                  <a:extLst>
                    <a:ext uri="{9D8B030D-6E8A-4147-A177-3AD203B41FA5}">
                      <a16:colId xmlns:a16="http://schemas.microsoft.com/office/drawing/2014/main" val="20000"/>
                    </a:ext>
                  </a:extLst>
                </a:gridCol>
              </a:tblGrid>
              <a:tr h="218461">
                <a:tc>
                  <a:txBody>
                    <a:bodyPr/>
                    <a:lstStyle/>
                    <a:p>
                      <a:pPr algn="ctr" fontAlgn="b">
                        <a:lnSpc>
                          <a:spcPts val="1900"/>
                        </a:lnSpc>
                      </a:pPr>
                      <a:r>
                        <a:rPr lang="en-US" sz="1800" b="1" u="none" strike="noStrike" dirty="0">
                          <a:solidFill>
                            <a:schemeClr val="accent1"/>
                          </a:solidFill>
                          <a:effectLst/>
                        </a:rPr>
                        <a:t>Ext./Very</a:t>
                      </a:r>
                      <a:r>
                        <a:rPr lang="en-US" sz="1800" b="1" u="none" strike="noStrike" baseline="0" dirty="0">
                          <a:solidFill>
                            <a:schemeClr val="accent1"/>
                          </a:solidFill>
                          <a:effectLst/>
                        </a:rPr>
                        <a:t> </a:t>
                      </a:r>
                      <a:r>
                        <a:rPr lang="en-US" sz="1800" b="1" u="none" strike="noStrike" dirty="0">
                          <a:solidFill>
                            <a:schemeClr val="accent1"/>
                          </a:solidFill>
                          <a:effectLst/>
                        </a:rPr>
                        <a:t>Impt.</a:t>
                      </a:r>
                      <a:endParaRPr lang="en-US" sz="1800" b="1" i="0" u="none" strike="noStrike" dirty="0">
                        <a:solidFill>
                          <a:schemeClr val="accent1"/>
                        </a:solidFill>
                        <a:effectLst/>
                        <a:latin typeface="Calibri" panose="020F050202020403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2440">
                <a:tc>
                  <a:txBody>
                    <a:bodyPr/>
                    <a:lstStyle/>
                    <a:p>
                      <a:pPr algn="ctr" fontAlgn="ctr"/>
                      <a:r>
                        <a:rPr lang="en-US" sz="1800" b="1" i="0" u="none" strike="noStrike" dirty="0">
                          <a:solidFill>
                            <a:schemeClr val="accent1"/>
                          </a:solidFill>
                          <a:effectLst/>
                          <a:latin typeface="+mn-lt"/>
                        </a:rPr>
                        <a:t>65%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71032">
                <a:tc>
                  <a:txBody>
                    <a:bodyPr/>
                    <a:lstStyle/>
                    <a:p>
                      <a:pPr algn="ctr" fontAlgn="ctr"/>
                      <a:r>
                        <a:rPr lang="en-US" sz="1800" b="1" i="0" u="none" strike="noStrike" dirty="0">
                          <a:solidFill>
                            <a:schemeClr val="accent1"/>
                          </a:solidFill>
                          <a:effectLst/>
                          <a:latin typeface="+mn-lt"/>
                        </a:rPr>
                        <a:t>64%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88920928"/>
                  </a:ext>
                </a:extLst>
              </a:tr>
              <a:tr h="575284">
                <a:tc>
                  <a:txBody>
                    <a:bodyPr/>
                    <a:lstStyle/>
                    <a:p>
                      <a:pPr algn="ctr" fontAlgn="ctr"/>
                      <a:r>
                        <a:rPr lang="en-US" sz="1800" b="1" i="0" u="none" strike="noStrike">
                          <a:solidFill>
                            <a:schemeClr val="accent1"/>
                          </a:solidFill>
                          <a:effectLst/>
                          <a:latin typeface="+mn-lt"/>
                        </a:rPr>
                        <a:t>60%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58581796"/>
                  </a:ext>
                </a:extLst>
              </a:tr>
              <a:tr h="569229">
                <a:tc>
                  <a:txBody>
                    <a:bodyPr/>
                    <a:lstStyle/>
                    <a:p>
                      <a:pPr algn="ctr" fontAlgn="ctr"/>
                      <a:r>
                        <a:rPr lang="en-US" sz="1800" b="1" i="0" u="none" strike="noStrike">
                          <a:solidFill>
                            <a:schemeClr val="accent1"/>
                          </a:solidFill>
                          <a:effectLst/>
                          <a:latin typeface="+mn-lt"/>
                        </a:rPr>
                        <a:t>59%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1341">
                <a:tc>
                  <a:txBody>
                    <a:bodyPr/>
                    <a:lstStyle/>
                    <a:p>
                      <a:pPr algn="ctr" fontAlgn="ctr"/>
                      <a:r>
                        <a:rPr lang="en-US" sz="1800" b="1" i="0" u="none" strike="noStrike">
                          <a:solidFill>
                            <a:schemeClr val="accent1"/>
                          </a:solidFill>
                          <a:effectLst/>
                          <a:latin typeface="+mn-lt"/>
                        </a:rPr>
                        <a:t>51%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69229">
                <a:tc>
                  <a:txBody>
                    <a:bodyPr/>
                    <a:lstStyle/>
                    <a:p>
                      <a:pPr algn="ctr" fontAlgn="ctr"/>
                      <a:r>
                        <a:rPr lang="en-US" sz="1800" b="1" i="0" u="none" strike="noStrike">
                          <a:solidFill>
                            <a:schemeClr val="accent1"/>
                          </a:solidFill>
                          <a:effectLst/>
                          <a:latin typeface="+mn-lt"/>
                        </a:rPr>
                        <a:t>48%</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69229">
                <a:tc>
                  <a:txBody>
                    <a:bodyPr/>
                    <a:lstStyle/>
                    <a:p>
                      <a:pPr algn="ctr" fontAlgn="ctr"/>
                      <a:r>
                        <a:rPr lang="en-US" sz="1800" b="1" i="0" u="none" strike="noStrike">
                          <a:solidFill>
                            <a:schemeClr val="accent1"/>
                          </a:solidFill>
                          <a:effectLst/>
                          <a:latin typeface="+mn-lt"/>
                        </a:rPr>
                        <a:t>33%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57118">
                <a:tc>
                  <a:txBody>
                    <a:bodyPr/>
                    <a:lstStyle/>
                    <a:p>
                      <a:pPr algn="ctr" fontAlgn="ctr"/>
                      <a:r>
                        <a:rPr lang="en-US" sz="1800" b="1" i="0" u="none" strike="noStrike" dirty="0">
                          <a:solidFill>
                            <a:schemeClr val="accent1"/>
                          </a:solidFill>
                          <a:effectLst/>
                          <a:latin typeface="+mn-lt"/>
                        </a:rPr>
                        <a:t>32%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4" name="Text Placeholder 3">
            <a:extLst>
              <a:ext uri="{FF2B5EF4-FFF2-40B4-BE49-F238E27FC236}">
                <a16:creationId xmlns:a16="http://schemas.microsoft.com/office/drawing/2014/main" id="{95E9F333-47BD-4F29-9827-C16F7D1F42E0}"/>
              </a:ext>
            </a:extLst>
          </p:cNvPr>
          <p:cNvSpPr>
            <a:spLocks noGrp="1"/>
          </p:cNvSpPr>
          <p:nvPr>
            <p:ph type="body" sz="quarter" idx="10"/>
          </p:nvPr>
        </p:nvSpPr>
        <p:spPr/>
        <p:txBody>
          <a:bodyPr/>
          <a:lstStyle/>
          <a:p>
            <a:r>
              <a:rPr lang="en-US" dirty="0"/>
              <a:t>Q7. </a:t>
            </a:r>
            <a:r>
              <a:rPr lang="en-US" sz="1000" i="1" dirty="0"/>
              <a:t>I am going to read you a list of specific types of projects that might be funded through Program Open Space. Recognizing that there frequently is not enough funding for all such projects, please tell me how important it would be to you that each type of project be funded: extremely important, very important, somewhat important, or not too important: </a:t>
            </a:r>
            <a:r>
              <a:rPr lang="en-US" dirty="0"/>
              <a:t>^Not Part of Spilt Sample</a:t>
            </a:r>
          </a:p>
        </p:txBody>
      </p:sp>
      <p:graphicFrame>
        <p:nvGraphicFramePr>
          <p:cNvPr id="7" name="Chart 6">
            <a:extLst>
              <a:ext uri="{FF2B5EF4-FFF2-40B4-BE49-F238E27FC236}">
                <a16:creationId xmlns:a16="http://schemas.microsoft.com/office/drawing/2014/main" id="{6EE9E50D-A993-4F60-BFD2-DD6682185180}"/>
              </a:ext>
            </a:extLst>
          </p:cNvPr>
          <p:cNvGraphicFramePr/>
          <p:nvPr>
            <p:extLst>
              <p:ext uri="{D42A27DB-BD31-4B8C-83A1-F6EECF244321}">
                <p14:modId xmlns:p14="http://schemas.microsoft.com/office/powerpoint/2010/main" val="3819996325"/>
              </p:ext>
            </p:extLst>
          </p:nvPr>
        </p:nvGraphicFramePr>
        <p:xfrm>
          <a:off x="134556" y="1199015"/>
          <a:ext cx="8171244" cy="5260777"/>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28B70DFA-45E3-4663-A939-1B88A68FBCAC}"/>
              </a:ext>
            </a:extLst>
          </p:cNvPr>
          <p:cNvSpPr>
            <a:spLocks noGrp="1"/>
          </p:cNvSpPr>
          <p:nvPr>
            <p:ph type="title"/>
          </p:nvPr>
        </p:nvSpPr>
        <p:spPr/>
        <p:txBody>
          <a:bodyPr/>
          <a:lstStyle/>
          <a:p>
            <a:r>
              <a:rPr lang="en-US" dirty="0"/>
              <a:t>Creating new state parks and providing hunting and fishing opportunities are lower priorities.</a:t>
            </a:r>
          </a:p>
        </p:txBody>
      </p:sp>
    </p:spTree>
    <p:extLst>
      <p:ext uri="{BB962C8B-B14F-4D97-AF65-F5344CB8AC3E}">
        <p14:creationId xmlns:p14="http://schemas.microsoft.com/office/powerpoint/2010/main" val="1747945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7B64478-30C0-4099-8849-5E9024A91A49}"/>
              </a:ext>
            </a:extLst>
          </p:cNvPr>
          <p:cNvSpPr>
            <a:spLocks noGrp="1"/>
          </p:cNvSpPr>
          <p:nvPr>
            <p:ph type="body" sz="quarter" idx="10"/>
          </p:nvPr>
        </p:nvSpPr>
        <p:spPr/>
        <p:txBody>
          <a:bodyPr/>
          <a:lstStyle/>
          <a:p>
            <a:r>
              <a:rPr lang="en-US" dirty="0"/>
              <a:t>Q7 a-e, g-m &amp; o-u. </a:t>
            </a:r>
            <a:r>
              <a:rPr lang="en-US" sz="1000" i="1" dirty="0"/>
              <a:t>I am going to read you a list of specific types of projects that might be funded through Program Open Space. Recognizing that there frequently is not enough funding for all such projects, please tell me how important it would be to you that each type of project be funded: extremely important, very important, somewhat important, or not too important: </a:t>
            </a:r>
            <a:r>
              <a:rPr lang="en-US" dirty="0"/>
              <a:t>^Not Part of Spilt Sample</a:t>
            </a:r>
          </a:p>
        </p:txBody>
      </p:sp>
      <p:graphicFrame>
        <p:nvGraphicFramePr>
          <p:cNvPr id="4" name="Table 4">
            <a:extLst>
              <a:ext uri="{FF2B5EF4-FFF2-40B4-BE49-F238E27FC236}">
                <a16:creationId xmlns:a16="http://schemas.microsoft.com/office/drawing/2014/main" id="{3AED89E7-B8F9-4D95-94ED-0CDCFA6D6884}"/>
              </a:ext>
            </a:extLst>
          </p:cNvPr>
          <p:cNvGraphicFramePr>
            <a:graphicFrameLocks noGrp="1"/>
          </p:cNvGraphicFramePr>
          <p:nvPr>
            <p:extLst>
              <p:ext uri="{D42A27DB-BD31-4B8C-83A1-F6EECF244321}">
                <p14:modId xmlns:p14="http://schemas.microsoft.com/office/powerpoint/2010/main" val="2835724339"/>
              </p:ext>
            </p:extLst>
          </p:nvPr>
        </p:nvGraphicFramePr>
        <p:xfrm>
          <a:off x="125857" y="1607356"/>
          <a:ext cx="8944913" cy="4446632"/>
        </p:xfrm>
        <a:graphic>
          <a:graphicData uri="http://schemas.openxmlformats.org/drawingml/2006/table">
            <a:tbl>
              <a:tblPr firstRow="1" bandRow="1">
                <a:tableStyleId>{93296810-A885-4BE3-A3E7-6D5BEEA58F35}</a:tableStyleId>
              </a:tblPr>
              <a:tblGrid>
                <a:gridCol w="4501673">
                  <a:extLst>
                    <a:ext uri="{9D8B030D-6E8A-4147-A177-3AD203B41FA5}">
                      <a16:colId xmlns:a16="http://schemas.microsoft.com/office/drawing/2014/main" val="2563863929"/>
                    </a:ext>
                  </a:extLst>
                </a:gridCol>
                <a:gridCol w="1481080">
                  <a:extLst>
                    <a:ext uri="{9D8B030D-6E8A-4147-A177-3AD203B41FA5}">
                      <a16:colId xmlns:a16="http://schemas.microsoft.com/office/drawing/2014/main" val="971914008"/>
                    </a:ext>
                  </a:extLst>
                </a:gridCol>
                <a:gridCol w="1481080">
                  <a:extLst>
                    <a:ext uri="{9D8B030D-6E8A-4147-A177-3AD203B41FA5}">
                      <a16:colId xmlns:a16="http://schemas.microsoft.com/office/drawing/2014/main" val="1612859170"/>
                    </a:ext>
                  </a:extLst>
                </a:gridCol>
                <a:gridCol w="1481080">
                  <a:extLst>
                    <a:ext uri="{9D8B030D-6E8A-4147-A177-3AD203B41FA5}">
                      <a16:colId xmlns:a16="http://schemas.microsoft.com/office/drawing/2014/main" val="4055840648"/>
                    </a:ext>
                  </a:extLst>
                </a:gridCol>
              </a:tblGrid>
              <a:tr h="429266">
                <a:tc>
                  <a:txBody>
                    <a:bodyPr/>
                    <a:lstStyle/>
                    <a:p>
                      <a:pPr algn="ctr"/>
                      <a:r>
                        <a:rPr lang="en-US" dirty="0">
                          <a:solidFill>
                            <a:schemeClr val="bg1"/>
                          </a:solidFill>
                        </a:rPr>
                        <a:t>Type of Project</a:t>
                      </a:r>
                    </a:p>
                  </a:txBody>
                  <a:tcPr anchor="ctr">
                    <a:solidFill>
                      <a:schemeClr val="accent1"/>
                    </a:solidFill>
                  </a:tcPr>
                </a:tc>
                <a:tc>
                  <a:txBody>
                    <a:bodyPr/>
                    <a:lstStyle/>
                    <a:p>
                      <a:pPr algn="ctr"/>
                      <a:r>
                        <a:rPr lang="en-US" dirty="0">
                          <a:solidFill>
                            <a:schemeClr val="bg1"/>
                          </a:solidFill>
                        </a:rPr>
                        <a:t>2016</a:t>
                      </a:r>
                    </a:p>
                  </a:txBody>
                  <a:tcPr anchor="ctr">
                    <a:solidFill>
                      <a:schemeClr val="accent1"/>
                    </a:solidFill>
                  </a:tcPr>
                </a:tc>
                <a:tc>
                  <a:txBody>
                    <a:bodyPr/>
                    <a:lstStyle/>
                    <a:p>
                      <a:pPr algn="ctr"/>
                      <a:r>
                        <a:rPr lang="en-US" dirty="0">
                          <a:solidFill>
                            <a:schemeClr val="bg1"/>
                          </a:solidFill>
                        </a:rPr>
                        <a:t>2021</a:t>
                      </a:r>
                    </a:p>
                  </a:txBody>
                  <a:tcPr anchor="ctr">
                    <a:solidFill>
                      <a:schemeClr val="accent1"/>
                    </a:solidFill>
                  </a:tcPr>
                </a:tc>
                <a:tc>
                  <a:txBody>
                    <a:bodyPr/>
                    <a:lstStyle/>
                    <a:p>
                      <a:pPr lvl="0" algn="ctr">
                        <a:buNone/>
                      </a:pPr>
                      <a:r>
                        <a:rPr lang="en-US" dirty="0">
                          <a:solidFill>
                            <a:schemeClr val="bg1"/>
                          </a:solidFill>
                        </a:rPr>
                        <a:t>Difference</a:t>
                      </a:r>
                    </a:p>
                  </a:txBody>
                  <a:tcPr anchor="ctr">
                    <a:solidFill>
                      <a:schemeClr val="accent1"/>
                    </a:solidFill>
                  </a:tcPr>
                </a:tc>
                <a:extLst>
                  <a:ext uri="{0D108BD9-81ED-4DB2-BD59-A6C34878D82A}">
                    <a16:rowId xmlns:a16="http://schemas.microsoft.com/office/drawing/2014/main" val="792830917"/>
                  </a:ext>
                </a:extLst>
              </a:tr>
              <a:tr h="401841">
                <a:tc>
                  <a:txBody>
                    <a:bodyPr/>
                    <a:lstStyle/>
                    <a:p>
                      <a:pPr algn="ctr" fontAlgn="b"/>
                      <a:r>
                        <a:rPr lang="en-US" sz="1800" b="0" i="0" u="none" strike="noStrike" dirty="0">
                          <a:solidFill>
                            <a:srgbClr val="000000"/>
                          </a:solidFill>
                          <a:effectLst/>
                          <a:latin typeface="Calibri" panose="020F0502020204030204" pitchFamily="34" charset="0"/>
                        </a:rPr>
                        <a:t>Repairing and maintaining state parks</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76%</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85%</a:t>
                      </a:r>
                    </a:p>
                  </a:txBody>
                  <a:tcPr marL="6350" marR="6350" marT="6350" marB="0" anchor="ctr"/>
                </a:tc>
                <a:tc>
                  <a:txBody>
                    <a:bodyPr/>
                    <a:lstStyle/>
                    <a:p>
                      <a:pPr algn="ctr" fontAlgn="b"/>
                      <a:r>
                        <a:rPr lang="en-US" sz="1800" b="1" i="0" u="none" strike="noStrike" dirty="0">
                          <a:solidFill>
                            <a:schemeClr val="accent1"/>
                          </a:solidFill>
                          <a:effectLst/>
                          <a:latin typeface="Calibri" panose="020F0502020204030204" pitchFamily="34" charset="0"/>
                        </a:rPr>
                        <a:t>+9%</a:t>
                      </a:r>
                    </a:p>
                  </a:txBody>
                  <a:tcPr marL="6350" marR="6350" marT="6350" marB="0" anchor="ctr"/>
                </a:tc>
                <a:extLst>
                  <a:ext uri="{0D108BD9-81ED-4DB2-BD59-A6C34878D82A}">
                    <a16:rowId xmlns:a16="http://schemas.microsoft.com/office/drawing/2014/main" val="1963344676"/>
                  </a:ext>
                </a:extLst>
              </a:tr>
              <a:tr h="401841">
                <a:tc>
                  <a:txBody>
                    <a:bodyPr/>
                    <a:lstStyle/>
                    <a:p>
                      <a:pPr algn="ctr" fontAlgn="b"/>
                      <a:r>
                        <a:rPr lang="en-US" sz="1800" b="0" i="0" u="none" strike="noStrike">
                          <a:solidFill>
                            <a:srgbClr val="000000"/>
                          </a:solidFill>
                          <a:effectLst/>
                          <a:latin typeface="Calibri" panose="020F0502020204030204" pitchFamily="34" charset="0"/>
                        </a:rPr>
                        <a:t>Protecting beaches and shorelines</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76%</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84%</a:t>
                      </a:r>
                    </a:p>
                  </a:txBody>
                  <a:tcPr marL="6350" marR="6350" marT="6350" marB="0" anchor="ctr"/>
                </a:tc>
                <a:tc>
                  <a:txBody>
                    <a:bodyPr/>
                    <a:lstStyle/>
                    <a:p>
                      <a:pPr algn="ctr" fontAlgn="b"/>
                      <a:r>
                        <a:rPr lang="en-US" sz="1800" b="1" i="0" u="none" strike="noStrike" dirty="0">
                          <a:solidFill>
                            <a:schemeClr val="accent1"/>
                          </a:solidFill>
                          <a:effectLst/>
                          <a:latin typeface="Calibri" panose="020F0502020204030204" pitchFamily="34" charset="0"/>
                        </a:rPr>
                        <a:t>+8%</a:t>
                      </a:r>
                    </a:p>
                  </a:txBody>
                  <a:tcPr marL="6350" marR="6350" marT="6350" marB="0" anchor="ctr"/>
                </a:tc>
                <a:extLst>
                  <a:ext uri="{0D108BD9-81ED-4DB2-BD59-A6C34878D82A}">
                    <a16:rowId xmlns:a16="http://schemas.microsoft.com/office/drawing/2014/main" val="1876460018"/>
                  </a:ext>
                </a:extLst>
              </a:tr>
              <a:tr h="401841">
                <a:tc>
                  <a:txBody>
                    <a:bodyPr/>
                    <a:lstStyle/>
                    <a:p>
                      <a:pPr algn="ctr" fontAlgn="b"/>
                      <a:r>
                        <a:rPr lang="en-US" sz="1800" b="0" i="0" u="none" strike="noStrike">
                          <a:solidFill>
                            <a:srgbClr val="000000"/>
                          </a:solidFill>
                          <a:effectLst/>
                          <a:latin typeface="Calibri" panose="020F0502020204030204" pitchFamily="34" charset="0"/>
                        </a:rPr>
                        <a:t>^Preserving natural areas</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68%</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76%</a:t>
                      </a:r>
                    </a:p>
                  </a:txBody>
                  <a:tcPr marL="6350" marR="6350" marT="6350" marB="0" anchor="ctr"/>
                </a:tc>
                <a:tc>
                  <a:txBody>
                    <a:bodyPr/>
                    <a:lstStyle/>
                    <a:p>
                      <a:pPr algn="ctr" fontAlgn="b"/>
                      <a:r>
                        <a:rPr lang="en-US" sz="1800" b="1" i="0" u="none" strike="noStrike" dirty="0">
                          <a:solidFill>
                            <a:schemeClr val="accent1"/>
                          </a:solidFill>
                          <a:effectLst/>
                          <a:latin typeface="Calibri" panose="020F0502020204030204" pitchFamily="34" charset="0"/>
                        </a:rPr>
                        <a:t>+8%</a:t>
                      </a:r>
                    </a:p>
                  </a:txBody>
                  <a:tcPr marL="6350" marR="6350" marT="6350" marB="0" anchor="ctr"/>
                </a:tc>
                <a:extLst>
                  <a:ext uri="{0D108BD9-81ED-4DB2-BD59-A6C34878D82A}">
                    <a16:rowId xmlns:a16="http://schemas.microsoft.com/office/drawing/2014/main" val="1395822653"/>
                  </a:ext>
                </a:extLst>
              </a:tr>
              <a:tr h="649489">
                <a:tc>
                  <a:txBody>
                    <a:bodyPr/>
                    <a:lstStyle/>
                    <a:p>
                      <a:pPr algn="ctr" fontAlgn="b"/>
                      <a:r>
                        <a:rPr lang="en-US" sz="1800" b="0" i="0" u="none" strike="noStrike">
                          <a:solidFill>
                            <a:srgbClr val="000000"/>
                          </a:solidFill>
                          <a:effectLst/>
                          <a:latin typeface="Calibri" panose="020F0502020204030204" pitchFamily="34" charset="0"/>
                        </a:rPr>
                        <a:t>^Protecting agricultural land for locally grown food</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72%</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79%</a:t>
                      </a:r>
                    </a:p>
                  </a:txBody>
                  <a:tcPr marL="6350" marR="6350" marT="6350" marB="0" anchor="ctr"/>
                </a:tc>
                <a:tc>
                  <a:txBody>
                    <a:bodyPr/>
                    <a:lstStyle/>
                    <a:p>
                      <a:pPr algn="ctr" fontAlgn="b"/>
                      <a:r>
                        <a:rPr lang="en-US" sz="1800" b="1" i="0" u="none" strike="noStrike" dirty="0">
                          <a:solidFill>
                            <a:schemeClr val="accent1"/>
                          </a:solidFill>
                          <a:effectLst/>
                          <a:latin typeface="Calibri" panose="020F0502020204030204" pitchFamily="34" charset="0"/>
                        </a:rPr>
                        <a:t>+7%</a:t>
                      </a:r>
                    </a:p>
                  </a:txBody>
                  <a:tcPr marL="6350" marR="6350" marT="6350" marB="0" anchor="ctr"/>
                </a:tc>
                <a:extLst>
                  <a:ext uri="{0D108BD9-81ED-4DB2-BD59-A6C34878D82A}">
                    <a16:rowId xmlns:a16="http://schemas.microsoft.com/office/drawing/2014/main" val="4246048080"/>
                  </a:ext>
                </a:extLst>
              </a:tr>
              <a:tr h="401841">
                <a:tc>
                  <a:txBody>
                    <a:bodyPr/>
                    <a:lstStyle/>
                    <a:p>
                      <a:pPr algn="ctr" fontAlgn="b"/>
                      <a:r>
                        <a:rPr lang="en-US" sz="1800" b="0" i="0" u="none" strike="noStrike">
                          <a:solidFill>
                            <a:srgbClr val="000000"/>
                          </a:solidFill>
                          <a:effectLst/>
                          <a:latin typeface="Calibri" panose="020F0502020204030204" pitchFamily="34" charset="0"/>
                        </a:rPr>
                        <a:t>Creating new neighborhood parks</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45%</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51%</a:t>
                      </a:r>
                    </a:p>
                  </a:txBody>
                  <a:tcPr marL="6350" marR="6350" marT="6350" marB="0" anchor="ctr"/>
                </a:tc>
                <a:tc>
                  <a:txBody>
                    <a:bodyPr/>
                    <a:lstStyle/>
                    <a:p>
                      <a:pPr algn="ctr" fontAlgn="b"/>
                      <a:r>
                        <a:rPr lang="en-US" sz="1800" b="1" i="0" u="none" strike="noStrike" dirty="0">
                          <a:solidFill>
                            <a:schemeClr val="accent1"/>
                          </a:solidFill>
                          <a:effectLst/>
                          <a:latin typeface="Calibri" panose="020F0502020204030204" pitchFamily="34" charset="0"/>
                        </a:rPr>
                        <a:t>+6%</a:t>
                      </a:r>
                    </a:p>
                  </a:txBody>
                  <a:tcPr marL="6350" marR="6350" marT="6350" marB="0" anchor="ctr"/>
                </a:tc>
                <a:extLst>
                  <a:ext uri="{0D108BD9-81ED-4DB2-BD59-A6C34878D82A}">
                    <a16:rowId xmlns:a16="http://schemas.microsoft.com/office/drawing/2014/main" val="873374224"/>
                  </a:ext>
                </a:extLst>
              </a:tr>
              <a:tr h="401841">
                <a:tc>
                  <a:txBody>
                    <a:bodyPr/>
                    <a:lstStyle/>
                    <a:p>
                      <a:pPr algn="ctr" fontAlgn="b"/>
                      <a:r>
                        <a:rPr lang="en-US" sz="1800" b="0" i="0" u="none" strike="noStrike">
                          <a:solidFill>
                            <a:srgbClr val="000000"/>
                          </a:solidFill>
                          <a:effectLst/>
                          <a:latin typeface="Calibri" panose="020F0502020204030204" pitchFamily="34" charset="0"/>
                        </a:rPr>
                        <a:t>Protecting water quality in Chesapeake Bay</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85%</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90%</a:t>
                      </a:r>
                    </a:p>
                  </a:txBody>
                  <a:tcPr marL="6350" marR="6350" marT="6350" marB="0" anchor="ctr"/>
                </a:tc>
                <a:tc>
                  <a:txBody>
                    <a:bodyPr/>
                    <a:lstStyle/>
                    <a:p>
                      <a:pPr algn="ctr" fontAlgn="b"/>
                      <a:r>
                        <a:rPr lang="en-US" sz="1800" b="1" i="0" u="none" strike="noStrike" dirty="0">
                          <a:solidFill>
                            <a:srgbClr val="000000"/>
                          </a:solidFill>
                          <a:effectLst/>
                          <a:latin typeface="Calibri" panose="020F0502020204030204" pitchFamily="34" charset="0"/>
                        </a:rPr>
                        <a:t>+5%</a:t>
                      </a:r>
                    </a:p>
                  </a:txBody>
                  <a:tcPr marL="6350" marR="6350" marT="6350" marB="0" anchor="ctr"/>
                </a:tc>
                <a:extLst>
                  <a:ext uri="{0D108BD9-81ED-4DB2-BD59-A6C34878D82A}">
                    <a16:rowId xmlns:a16="http://schemas.microsoft.com/office/drawing/2014/main" val="3199046777"/>
                  </a:ext>
                </a:extLst>
              </a:tr>
              <a:tr h="401841">
                <a:tc>
                  <a:txBody>
                    <a:bodyPr/>
                    <a:lstStyle/>
                    <a:p>
                      <a:pPr algn="ctr" fontAlgn="b"/>
                      <a:r>
                        <a:rPr lang="en-US" sz="1800" b="0" i="0" u="none" strike="noStrike">
                          <a:solidFill>
                            <a:srgbClr val="000000"/>
                          </a:solidFill>
                          <a:effectLst/>
                          <a:latin typeface="Calibri" panose="020F0502020204030204" pitchFamily="34" charset="0"/>
                        </a:rPr>
                        <a:t>Protecting fish and wildlife habitat</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81%</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86%</a:t>
                      </a:r>
                    </a:p>
                  </a:txBody>
                  <a:tcPr marL="6350" marR="6350" marT="6350" marB="0" anchor="ctr"/>
                </a:tc>
                <a:tc>
                  <a:txBody>
                    <a:bodyPr/>
                    <a:lstStyle/>
                    <a:p>
                      <a:pPr algn="ctr" fontAlgn="b"/>
                      <a:r>
                        <a:rPr lang="en-US" sz="1800" b="1" i="0" u="none" strike="noStrike" dirty="0">
                          <a:solidFill>
                            <a:srgbClr val="000000"/>
                          </a:solidFill>
                          <a:effectLst/>
                          <a:latin typeface="Calibri" panose="020F0502020204030204" pitchFamily="34" charset="0"/>
                        </a:rPr>
                        <a:t>+5%</a:t>
                      </a:r>
                    </a:p>
                  </a:txBody>
                  <a:tcPr marL="6350" marR="6350" marT="6350" marB="0" anchor="ctr"/>
                </a:tc>
                <a:extLst>
                  <a:ext uri="{0D108BD9-81ED-4DB2-BD59-A6C34878D82A}">
                    <a16:rowId xmlns:a16="http://schemas.microsoft.com/office/drawing/2014/main" val="3662285353"/>
                  </a:ext>
                </a:extLst>
              </a:tr>
              <a:tr h="401841">
                <a:tc>
                  <a:txBody>
                    <a:bodyPr/>
                    <a:lstStyle/>
                    <a:p>
                      <a:pPr algn="ctr" fontAlgn="b"/>
                      <a:r>
                        <a:rPr lang="en-US" sz="1800" b="0" i="0" u="none" strike="noStrike">
                          <a:solidFill>
                            <a:srgbClr val="000000"/>
                          </a:solidFill>
                          <a:effectLst/>
                          <a:latin typeface="Calibri" panose="020F0502020204030204" pitchFamily="34" charset="0"/>
                        </a:rPr>
                        <a:t>Protecting land near urban areas so city residents have access to nature</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60%</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65%</a:t>
                      </a:r>
                    </a:p>
                  </a:txBody>
                  <a:tcPr marL="6350" marR="6350" marT="6350" marB="0" anchor="ctr"/>
                </a:tc>
                <a:tc>
                  <a:txBody>
                    <a:bodyPr/>
                    <a:lstStyle/>
                    <a:p>
                      <a:pPr algn="ctr" fontAlgn="b"/>
                      <a:r>
                        <a:rPr lang="en-US" sz="1800" b="1" i="0" u="none" strike="noStrike" dirty="0">
                          <a:solidFill>
                            <a:srgbClr val="000000"/>
                          </a:solidFill>
                          <a:effectLst/>
                          <a:latin typeface="Calibri" panose="020F0502020204030204" pitchFamily="34" charset="0"/>
                        </a:rPr>
                        <a:t>+5%</a:t>
                      </a:r>
                    </a:p>
                  </a:txBody>
                  <a:tcPr marL="6350" marR="6350" marT="6350" marB="0" anchor="ctr"/>
                </a:tc>
                <a:extLst>
                  <a:ext uri="{0D108BD9-81ED-4DB2-BD59-A6C34878D82A}">
                    <a16:rowId xmlns:a16="http://schemas.microsoft.com/office/drawing/2014/main" val="630459180"/>
                  </a:ext>
                </a:extLst>
              </a:tr>
              <a:tr h="401841">
                <a:tc>
                  <a:txBody>
                    <a:bodyPr/>
                    <a:lstStyle/>
                    <a:p>
                      <a:pPr algn="ctr" fontAlgn="b"/>
                      <a:r>
                        <a:rPr lang="en-US" sz="1800" b="0" i="0" u="none" strike="noStrike">
                          <a:solidFill>
                            <a:srgbClr val="000000"/>
                          </a:solidFill>
                          <a:effectLst/>
                          <a:latin typeface="Calibri" panose="020F0502020204030204" pitchFamily="34" charset="0"/>
                        </a:rPr>
                        <a:t>^Protecting forests</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77%</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81%</a:t>
                      </a:r>
                    </a:p>
                  </a:txBody>
                  <a:tcPr marL="6350" marR="6350" marT="6350" marB="0" anchor="ctr"/>
                </a:tc>
                <a:tc>
                  <a:txBody>
                    <a:bodyPr/>
                    <a:lstStyle/>
                    <a:p>
                      <a:pPr algn="ctr" fontAlgn="b"/>
                      <a:r>
                        <a:rPr lang="en-US" sz="1800" b="1" i="0" u="none" strike="noStrike" dirty="0">
                          <a:solidFill>
                            <a:srgbClr val="000000"/>
                          </a:solidFill>
                          <a:effectLst/>
                          <a:latin typeface="Calibri" panose="020F0502020204030204" pitchFamily="34" charset="0"/>
                        </a:rPr>
                        <a:t>+4%</a:t>
                      </a:r>
                    </a:p>
                  </a:txBody>
                  <a:tcPr marL="6350" marR="6350" marT="6350" marB="0" anchor="ctr"/>
                </a:tc>
                <a:extLst>
                  <a:ext uri="{0D108BD9-81ED-4DB2-BD59-A6C34878D82A}">
                    <a16:rowId xmlns:a16="http://schemas.microsoft.com/office/drawing/2014/main" val="1448054582"/>
                  </a:ext>
                </a:extLst>
              </a:tr>
            </a:tbl>
          </a:graphicData>
        </a:graphic>
      </p:graphicFrame>
      <p:sp>
        <p:nvSpPr>
          <p:cNvPr id="5" name="TextBox 4">
            <a:extLst>
              <a:ext uri="{FF2B5EF4-FFF2-40B4-BE49-F238E27FC236}">
                <a16:creationId xmlns:a16="http://schemas.microsoft.com/office/drawing/2014/main" id="{E0795FD6-573B-4B5D-80EC-752C78617D19}"/>
              </a:ext>
            </a:extLst>
          </p:cNvPr>
          <p:cNvSpPr txBox="1"/>
          <p:nvPr/>
        </p:nvSpPr>
        <p:spPr>
          <a:xfrm>
            <a:off x="0" y="1092903"/>
            <a:ext cx="9128760" cy="338554"/>
          </a:xfrm>
          <a:prstGeom prst="rect">
            <a:avLst/>
          </a:prstGeom>
          <a:noFill/>
        </p:spPr>
        <p:txBody>
          <a:bodyPr wrap="square" rtlCol="0">
            <a:spAutoFit/>
          </a:bodyPr>
          <a:lstStyle/>
          <a:p>
            <a:pPr algn="ctr"/>
            <a:r>
              <a:rPr lang="en-US" sz="1600" i="1" dirty="0"/>
              <a:t>(Extremely/Very Important)</a:t>
            </a:r>
          </a:p>
        </p:txBody>
      </p:sp>
      <p:sp>
        <p:nvSpPr>
          <p:cNvPr id="7" name="Title 6">
            <a:extLst>
              <a:ext uri="{FF2B5EF4-FFF2-40B4-BE49-F238E27FC236}">
                <a16:creationId xmlns:a16="http://schemas.microsoft.com/office/drawing/2014/main" id="{53293AF4-86F0-45FC-819B-CA82D12C2158}"/>
              </a:ext>
            </a:extLst>
          </p:cNvPr>
          <p:cNvSpPr>
            <a:spLocks noGrp="1"/>
          </p:cNvSpPr>
          <p:nvPr>
            <p:ph type="title"/>
          </p:nvPr>
        </p:nvSpPr>
        <p:spPr/>
        <p:txBody>
          <a:bodyPr>
            <a:normAutofit/>
          </a:bodyPr>
          <a:lstStyle/>
          <a:p>
            <a:r>
              <a:rPr lang="en-US" dirty="0"/>
              <a:t>Repairing and maintaining existing state </a:t>
            </a:r>
            <a:br>
              <a:rPr lang="en-US" dirty="0"/>
            </a:br>
            <a:r>
              <a:rPr lang="en-US" dirty="0"/>
              <a:t>parks has become more important to voters...</a:t>
            </a:r>
          </a:p>
        </p:txBody>
      </p:sp>
    </p:spTree>
    <p:extLst>
      <p:ext uri="{BB962C8B-B14F-4D97-AF65-F5344CB8AC3E}">
        <p14:creationId xmlns:p14="http://schemas.microsoft.com/office/powerpoint/2010/main" val="1459213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AE896E7-F7BA-4AAB-9D52-B0B325E1D693}"/>
              </a:ext>
            </a:extLst>
          </p:cNvPr>
          <p:cNvSpPr>
            <a:spLocks noGrp="1"/>
          </p:cNvSpPr>
          <p:nvPr>
            <p:ph type="title"/>
          </p:nvPr>
        </p:nvSpPr>
        <p:spPr/>
        <p:txBody>
          <a:bodyPr/>
          <a:lstStyle/>
          <a:p>
            <a:r>
              <a:rPr lang="en-US" dirty="0"/>
              <a:t>Methodology</a:t>
            </a:r>
          </a:p>
        </p:txBody>
      </p:sp>
      <p:sp>
        <p:nvSpPr>
          <p:cNvPr id="15" name="Text Placeholder 14">
            <a:extLst>
              <a:ext uri="{FF2B5EF4-FFF2-40B4-BE49-F238E27FC236}">
                <a16:creationId xmlns:a16="http://schemas.microsoft.com/office/drawing/2014/main" id="{8B630744-B387-4FD2-837A-E1A60358C76A}"/>
              </a:ext>
            </a:extLst>
          </p:cNvPr>
          <p:cNvSpPr>
            <a:spLocks noGrp="1"/>
          </p:cNvSpPr>
          <p:nvPr>
            <p:ph type="body" sz="quarter" idx="10"/>
          </p:nvPr>
        </p:nvSpPr>
        <p:spPr/>
        <p:txBody>
          <a:bodyPr/>
          <a:lstStyle/>
          <a:p>
            <a:endParaRPr lang="en-US" dirty="0"/>
          </a:p>
        </p:txBody>
      </p:sp>
      <p:sp>
        <p:nvSpPr>
          <p:cNvPr id="3" name="Text Placeholder 2">
            <a:extLst>
              <a:ext uri="{FF2B5EF4-FFF2-40B4-BE49-F238E27FC236}">
                <a16:creationId xmlns:a16="http://schemas.microsoft.com/office/drawing/2014/main" id="{2EAA58EB-D83A-4341-9663-E80309692B1D}"/>
              </a:ext>
            </a:extLst>
          </p:cNvPr>
          <p:cNvSpPr>
            <a:spLocks noGrp="1"/>
          </p:cNvSpPr>
          <p:nvPr>
            <p:ph type="body" sz="quarter" idx="11"/>
          </p:nvPr>
        </p:nvSpPr>
        <p:spPr>
          <a:xfrm>
            <a:off x="242786" y="722222"/>
            <a:ext cx="8658427" cy="4774959"/>
          </a:xfrm>
        </p:spPr>
        <p:txBody>
          <a:bodyPr/>
          <a:lstStyle/>
          <a:p>
            <a:pPr algn="just"/>
            <a:r>
              <a:rPr lang="en-US" sz="2700" dirty="0"/>
              <a:t>743 interviews with Maryland voters who are likely to participate in the November 2022 election</a:t>
            </a:r>
          </a:p>
          <a:p>
            <a:pPr lvl="1" algn="just"/>
            <a:r>
              <a:rPr lang="en-US" dirty="0"/>
              <a:t>Includes oversamples yielding at least 100 voters each in Baltimore City and Prince George’s, Montgomery, and Baltimore Counties</a:t>
            </a:r>
          </a:p>
          <a:p>
            <a:pPr algn="just"/>
            <a:r>
              <a:rPr lang="en-US" sz="2700" dirty="0"/>
              <a:t>Conducted January 16-25, 2021, online and via landline and cell phones </a:t>
            </a:r>
          </a:p>
          <a:p>
            <a:pPr algn="just"/>
            <a:r>
              <a:rPr lang="en-US" sz="2700" dirty="0"/>
              <a:t>Margin of sampling error of ±5.7% at the 95% confidence level for the main sample and ±9.9% for each oversample</a:t>
            </a:r>
          </a:p>
          <a:p>
            <a:pPr algn="just"/>
            <a:r>
              <a:rPr lang="en-US" sz="2700" dirty="0"/>
              <a:t>Due to rounding, some percentages do not add up to 100%</a:t>
            </a:r>
          </a:p>
          <a:p>
            <a:pPr algn="just"/>
            <a:r>
              <a:rPr lang="en-US" sz="2700" dirty="0"/>
              <a:t>Selected comparisons to prior research </a:t>
            </a:r>
          </a:p>
          <a:p>
            <a:pPr algn="just"/>
            <a:r>
              <a:rPr lang="en-US" sz="2700" dirty="0"/>
              <a:t>Bipartisan polling team of FM3 Research (D) and New Bridge Strategy (R)</a:t>
            </a:r>
          </a:p>
          <a:p>
            <a:pPr algn="just"/>
            <a:endParaRPr lang="en-US" dirty="0"/>
          </a:p>
        </p:txBody>
      </p:sp>
    </p:spTree>
    <p:extLst>
      <p:ext uri="{BB962C8B-B14F-4D97-AF65-F5344CB8AC3E}">
        <p14:creationId xmlns:p14="http://schemas.microsoft.com/office/powerpoint/2010/main" val="2780886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7B64478-30C0-4099-8849-5E9024A91A49}"/>
              </a:ext>
            </a:extLst>
          </p:cNvPr>
          <p:cNvSpPr>
            <a:spLocks noGrp="1"/>
          </p:cNvSpPr>
          <p:nvPr>
            <p:ph type="body" sz="quarter" idx="10"/>
          </p:nvPr>
        </p:nvSpPr>
        <p:spPr/>
        <p:txBody>
          <a:bodyPr/>
          <a:lstStyle/>
          <a:p>
            <a:r>
              <a:rPr lang="en-US" dirty="0"/>
              <a:t>Q7 a-e, g-m &amp; o-u. </a:t>
            </a:r>
            <a:r>
              <a:rPr lang="en-US" sz="1000" i="1" dirty="0"/>
              <a:t>I am going to read you a list of specific types of projects that might be funded through Program Open Space. Recognizing that there frequently is not enough funding for all such projects, please tell me how important it would be to you that each type of project be funded: extremely important, very important, somewhat important, or not too important: </a:t>
            </a:r>
            <a:r>
              <a:rPr lang="en-US" dirty="0"/>
              <a:t>^Not Part of Spilt Sample *Slight Differences in Wording in Previous Survey </a:t>
            </a:r>
          </a:p>
        </p:txBody>
      </p:sp>
      <p:graphicFrame>
        <p:nvGraphicFramePr>
          <p:cNvPr id="4" name="Table 4">
            <a:extLst>
              <a:ext uri="{FF2B5EF4-FFF2-40B4-BE49-F238E27FC236}">
                <a16:creationId xmlns:a16="http://schemas.microsoft.com/office/drawing/2014/main" id="{3AED89E7-B8F9-4D95-94ED-0CDCFA6D6884}"/>
              </a:ext>
            </a:extLst>
          </p:cNvPr>
          <p:cNvGraphicFramePr>
            <a:graphicFrameLocks noGrp="1"/>
          </p:cNvGraphicFramePr>
          <p:nvPr>
            <p:extLst>
              <p:ext uri="{D42A27DB-BD31-4B8C-83A1-F6EECF244321}">
                <p14:modId xmlns:p14="http://schemas.microsoft.com/office/powerpoint/2010/main" val="547878463"/>
              </p:ext>
            </p:extLst>
          </p:nvPr>
        </p:nvGraphicFramePr>
        <p:xfrm>
          <a:off x="124973" y="1321418"/>
          <a:ext cx="8886824" cy="4647427"/>
        </p:xfrm>
        <a:graphic>
          <a:graphicData uri="http://schemas.openxmlformats.org/drawingml/2006/table">
            <a:tbl>
              <a:tblPr firstRow="1" bandRow="1">
                <a:tableStyleId>{93296810-A885-4BE3-A3E7-6D5BEEA58F35}</a:tableStyleId>
              </a:tblPr>
              <a:tblGrid>
                <a:gridCol w="4472438">
                  <a:extLst>
                    <a:ext uri="{9D8B030D-6E8A-4147-A177-3AD203B41FA5}">
                      <a16:colId xmlns:a16="http://schemas.microsoft.com/office/drawing/2014/main" val="2563863929"/>
                    </a:ext>
                  </a:extLst>
                </a:gridCol>
                <a:gridCol w="1471462">
                  <a:extLst>
                    <a:ext uri="{9D8B030D-6E8A-4147-A177-3AD203B41FA5}">
                      <a16:colId xmlns:a16="http://schemas.microsoft.com/office/drawing/2014/main" val="971914008"/>
                    </a:ext>
                  </a:extLst>
                </a:gridCol>
                <a:gridCol w="1471462">
                  <a:extLst>
                    <a:ext uri="{9D8B030D-6E8A-4147-A177-3AD203B41FA5}">
                      <a16:colId xmlns:a16="http://schemas.microsoft.com/office/drawing/2014/main" val="1270647617"/>
                    </a:ext>
                  </a:extLst>
                </a:gridCol>
                <a:gridCol w="1471462">
                  <a:extLst>
                    <a:ext uri="{9D8B030D-6E8A-4147-A177-3AD203B41FA5}">
                      <a16:colId xmlns:a16="http://schemas.microsoft.com/office/drawing/2014/main" val="3179393014"/>
                    </a:ext>
                  </a:extLst>
                </a:gridCol>
              </a:tblGrid>
              <a:tr h="405613">
                <a:tc>
                  <a:txBody>
                    <a:bodyPr/>
                    <a:lstStyle/>
                    <a:p>
                      <a:pPr algn="ctr"/>
                      <a:r>
                        <a:rPr lang="en-US" dirty="0">
                          <a:solidFill>
                            <a:schemeClr val="bg1"/>
                          </a:solidFill>
                        </a:rPr>
                        <a:t>Type of Project</a:t>
                      </a:r>
                    </a:p>
                  </a:txBody>
                  <a:tcPr anchor="ctr">
                    <a:solidFill>
                      <a:schemeClr val="accent1"/>
                    </a:solidFill>
                  </a:tcPr>
                </a:tc>
                <a:tc>
                  <a:txBody>
                    <a:bodyPr/>
                    <a:lstStyle/>
                    <a:p>
                      <a:pPr algn="ctr"/>
                      <a:r>
                        <a:rPr lang="en-US" dirty="0">
                          <a:solidFill>
                            <a:schemeClr val="bg1"/>
                          </a:solidFill>
                        </a:rPr>
                        <a:t>2016</a:t>
                      </a:r>
                    </a:p>
                  </a:txBody>
                  <a:tcPr anchor="ctr">
                    <a:solidFill>
                      <a:schemeClr val="accent1"/>
                    </a:solidFill>
                  </a:tcPr>
                </a:tc>
                <a:tc>
                  <a:txBody>
                    <a:bodyPr/>
                    <a:lstStyle/>
                    <a:p>
                      <a:pPr algn="ctr"/>
                      <a:r>
                        <a:rPr lang="en-US" dirty="0">
                          <a:solidFill>
                            <a:schemeClr val="bg1"/>
                          </a:solidFill>
                        </a:rPr>
                        <a:t>2021</a:t>
                      </a:r>
                    </a:p>
                  </a:txBody>
                  <a:tcPr anchor="ctr">
                    <a:solidFill>
                      <a:schemeClr val="accent1"/>
                    </a:solidFill>
                  </a:tcPr>
                </a:tc>
                <a:tc>
                  <a:txBody>
                    <a:bodyPr/>
                    <a:lstStyle/>
                    <a:p>
                      <a:pPr algn="ctr"/>
                      <a:r>
                        <a:rPr lang="en-US" dirty="0">
                          <a:solidFill>
                            <a:schemeClr val="bg1"/>
                          </a:solidFill>
                        </a:rPr>
                        <a:t>Difference</a:t>
                      </a:r>
                    </a:p>
                  </a:txBody>
                  <a:tcPr anchor="ctr">
                    <a:solidFill>
                      <a:schemeClr val="accent1"/>
                    </a:solidFill>
                  </a:tcPr>
                </a:tc>
                <a:extLst>
                  <a:ext uri="{0D108BD9-81ED-4DB2-BD59-A6C34878D82A}">
                    <a16:rowId xmlns:a16="http://schemas.microsoft.com/office/drawing/2014/main" val="792830917"/>
                  </a:ext>
                </a:extLst>
              </a:tr>
              <a:tr h="309491">
                <a:tc>
                  <a:txBody>
                    <a:bodyPr/>
                    <a:lstStyle/>
                    <a:p>
                      <a:pPr algn="ctr" fontAlgn="b"/>
                      <a:r>
                        <a:rPr lang="en-US" sz="1800" b="0" i="0" u="none" strike="noStrike">
                          <a:solidFill>
                            <a:srgbClr val="000000"/>
                          </a:solidFill>
                          <a:effectLst/>
                          <a:latin typeface="Calibri" panose="020F0502020204030204" pitchFamily="34" charset="0"/>
                        </a:rPr>
                        <a:t>^Preventing polluted runoff from contaminating local streams</a:t>
                      </a:r>
                    </a:p>
                  </a:txBody>
                  <a:tcPr marL="6350" marR="6350" marT="6350" marB="0" anchor="ctr"/>
                </a:tc>
                <a:tc>
                  <a:txBody>
                    <a:bodyPr/>
                    <a:lstStyle/>
                    <a:p>
                      <a:pPr algn="ctr" fontAlgn="b"/>
                      <a:r>
                        <a:rPr lang="en-US" sz="1800" b="0" i="0" u="none" strike="noStrike" dirty="0">
                          <a:solidFill>
                            <a:srgbClr val="000000"/>
                          </a:solidFill>
                          <a:effectLst/>
                          <a:latin typeface="Calibri" panose="020F0502020204030204" pitchFamily="34" charset="0"/>
                        </a:rPr>
                        <a:t>86%</a:t>
                      </a:r>
                    </a:p>
                  </a:txBody>
                  <a:tcPr marL="6350" marR="6350" marT="6350" marB="0" anchor="ctr"/>
                </a:tc>
                <a:tc>
                  <a:txBody>
                    <a:bodyPr/>
                    <a:lstStyle/>
                    <a:p>
                      <a:pPr algn="ctr" fontAlgn="b"/>
                      <a:r>
                        <a:rPr lang="en-US" sz="1800" b="0" i="0" u="none" strike="noStrike" dirty="0">
                          <a:solidFill>
                            <a:srgbClr val="000000"/>
                          </a:solidFill>
                          <a:effectLst/>
                          <a:latin typeface="Calibri" panose="020F0502020204030204" pitchFamily="34" charset="0"/>
                        </a:rPr>
                        <a:t>89%</a:t>
                      </a:r>
                    </a:p>
                  </a:txBody>
                  <a:tcPr marL="6350" marR="6350" marT="6350" marB="0" anchor="ctr"/>
                </a:tc>
                <a:tc>
                  <a:txBody>
                    <a:bodyPr/>
                    <a:lstStyle/>
                    <a:p>
                      <a:pPr algn="ctr" fontAlgn="b"/>
                      <a:r>
                        <a:rPr lang="en-US" sz="1800" b="1" i="0" u="none" strike="noStrike" dirty="0">
                          <a:solidFill>
                            <a:srgbClr val="000000"/>
                          </a:solidFill>
                          <a:effectLst/>
                          <a:latin typeface="Calibri" panose="020F0502020204030204" pitchFamily="34" charset="0"/>
                        </a:rPr>
                        <a:t>+3%</a:t>
                      </a:r>
                    </a:p>
                  </a:txBody>
                  <a:tcPr marL="6350" marR="6350" marT="6350" marB="0" anchor="ctr"/>
                </a:tc>
                <a:extLst>
                  <a:ext uri="{0D108BD9-81ED-4DB2-BD59-A6C34878D82A}">
                    <a16:rowId xmlns:a16="http://schemas.microsoft.com/office/drawing/2014/main" val="1963344676"/>
                  </a:ext>
                </a:extLst>
              </a:tr>
              <a:tr h="309491">
                <a:tc>
                  <a:txBody>
                    <a:bodyPr/>
                    <a:lstStyle/>
                    <a:p>
                      <a:pPr algn="ctr" fontAlgn="b"/>
                      <a:r>
                        <a:rPr lang="en-US" sz="1800" b="0" i="0" u="none" strike="noStrike">
                          <a:solidFill>
                            <a:srgbClr val="000000"/>
                          </a:solidFill>
                          <a:effectLst/>
                          <a:latin typeface="Calibri" panose="020F0502020204030204" pitchFamily="34" charset="0"/>
                        </a:rPr>
                        <a:t>*^Protecting cultural and historic sites and battlefields</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56%</a:t>
                      </a:r>
                    </a:p>
                  </a:txBody>
                  <a:tcPr marL="6350" marR="6350" marT="6350" marB="0" anchor="ctr"/>
                </a:tc>
                <a:tc>
                  <a:txBody>
                    <a:bodyPr/>
                    <a:lstStyle/>
                    <a:p>
                      <a:pPr algn="ctr" fontAlgn="b"/>
                      <a:r>
                        <a:rPr lang="en-US" sz="1800" b="0" i="0" u="none" strike="noStrike" dirty="0">
                          <a:solidFill>
                            <a:srgbClr val="000000"/>
                          </a:solidFill>
                          <a:effectLst/>
                          <a:latin typeface="Calibri" panose="020F0502020204030204" pitchFamily="34" charset="0"/>
                        </a:rPr>
                        <a:t>59%</a:t>
                      </a:r>
                    </a:p>
                  </a:txBody>
                  <a:tcPr marL="6350" marR="6350" marT="6350" marB="0" anchor="ctr"/>
                </a:tc>
                <a:tc>
                  <a:txBody>
                    <a:bodyPr/>
                    <a:lstStyle/>
                    <a:p>
                      <a:pPr algn="ctr" fontAlgn="b"/>
                      <a:r>
                        <a:rPr lang="en-US" sz="1800" b="1" i="0" u="none" strike="noStrike" dirty="0">
                          <a:solidFill>
                            <a:srgbClr val="000000"/>
                          </a:solidFill>
                          <a:effectLst/>
                          <a:latin typeface="Calibri" panose="020F0502020204030204" pitchFamily="34" charset="0"/>
                        </a:rPr>
                        <a:t>+3%</a:t>
                      </a:r>
                    </a:p>
                  </a:txBody>
                  <a:tcPr marL="6350" marR="6350" marT="6350" marB="0" anchor="ctr"/>
                </a:tc>
                <a:extLst>
                  <a:ext uri="{0D108BD9-81ED-4DB2-BD59-A6C34878D82A}">
                    <a16:rowId xmlns:a16="http://schemas.microsoft.com/office/drawing/2014/main" val="2705415486"/>
                  </a:ext>
                </a:extLst>
              </a:tr>
              <a:tr h="309491">
                <a:tc>
                  <a:txBody>
                    <a:bodyPr/>
                    <a:lstStyle/>
                    <a:p>
                      <a:pPr algn="ctr" fontAlgn="b"/>
                      <a:r>
                        <a:rPr lang="en-US" sz="1800" b="0" i="0" u="none" strike="noStrike">
                          <a:solidFill>
                            <a:srgbClr val="000000"/>
                          </a:solidFill>
                          <a:effectLst/>
                          <a:latin typeface="Calibri" panose="020F0502020204030204" pitchFamily="34" charset="0"/>
                        </a:rPr>
                        <a:t>Preserving farmland</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71%</a:t>
                      </a:r>
                    </a:p>
                  </a:txBody>
                  <a:tcPr marL="6350" marR="6350" marT="6350" marB="0" anchor="ctr"/>
                </a:tc>
                <a:tc>
                  <a:txBody>
                    <a:bodyPr/>
                    <a:lstStyle/>
                    <a:p>
                      <a:pPr algn="ctr" fontAlgn="b"/>
                      <a:r>
                        <a:rPr lang="en-US" sz="1800" b="0" i="0" u="none" strike="noStrike" dirty="0">
                          <a:solidFill>
                            <a:srgbClr val="000000"/>
                          </a:solidFill>
                          <a:effectLst/>
                          <a:latin typeface="Calibri" panose="020F0502020204030204" pitchFamily="34" charset="0"/>
                        </a:rPr>
                        <a:t>73%</a:t>
                      </a:r>
                    </a:p>
                  </a:txBody>
                  <a:tcPr marL="6350" marR="6350" marT="6350" marB="0" anchor="ctr"/>
                </a:tc>
                <a:tc>
                  <a:txBody>
                    <a:bodyPr/>
                    <a:lstStyle/>
                    <a:p>
                      <a:pPr algn="ctr" fontAlgn="b"/>
                      <a:r>
                        <a:rPr lang="en-US" sz="1800" b="1" i="0" u="none" strike="noStrike" dirty="0">
                          <a:solidFill>
                            <a:srgbClr val="000000"/>
                          </a:solidFill>
                          <a:effectLst/>
                          <a:latin typeface="Calibri" panose="020F0502020204030204" pitchFamily="34" charset="0"/>
                        </a:rPr>
                        <a:t>+2%</a:t>
                      </a:r>
                    </a:p>
                  </a:txBody>
                  <a:tcPr marL="6350" marR="6350" marT="6350" marB="0" anchor="ctr"/>
                </a:tc>
                <a:extLst>
                  <a:ext uri="{0D108BD9-81ED-4DB2-BD59-A6C34878D82A}">
                    <a16:rowId xmlns:a16="http://schemas.microsoft.com/office/drawing/2014/main" val="1876460018"/>
                  </a:ext>
                </a:extLst>
              </a:tr>
              <a:tr h="464006">
                <a:tc>
                  <a:txBody>
                    <a:bodyPr/>
                    <a:lstStyle/>
                    <a:p>
                      <a:pPr algn="ctr" fontAlgn="b"/>
                      <a:r>
                        <a:rPr lang="en-US" sz="1800" b="0" i="0" u="none" strike="noStrike">
                          <a:solidFill>
                            <a:srgbClr val="000000"/>
                          </a:solidFill>
                          <a:effectLst/>
                          <a:latin typeface="Calibri" panose="020F0502020204030204" pitchFamily="34" charset="0"/>
                        </a:rPr>
                        <a:t>Protecting sources of drinking water</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92%</a:t>
                      </a:r>
                    </a:p>
                  </a:txBody>
                  <a:tcPr marL="6350" marR="6350" marT="6350" marB="0" anchor="ctr"/>
                </a:tc>
                <a:tc>
                  <a:txBody>
                    <a:bodyPr/>
                    <a:lstStyle/>
                    <a:p>
                      <a:pPr algn="ctr" fontAlgn="b"/>
                      <a:r>
                        <a:rPr lang="en-US" sz="1800" b="0" i="0" u="none" strike="noStrike" dirty="0">
                          <a:solidFill>
                            <a:srgbClr val="000000"/>
                          </a:solidFill>
                          <a:effectLst/>
                          <a:latin typeface="Calibri" panose="020F0502020204030204" pitchFamily="34" charset="0"/>
                        </a:rPr>
                        <a:t>93%</a:t>
                      </a:r>
                    </a:p>
                  </a:txBody>
                  <a:tcPr marL="6350" marR="6350" marT="6350" marB="0" anchor="ctr"/>
                </a:tc>
                <a:tc>
                  <a:txBody>
                    <a:bodyPr/>
                    <a:lstStyle/>
                    <a:p>
                      <a:pPr algn="ctr" fontAlgn="b"/>
                      <a:r>
                        <a:rPr lang="en-US" sz="1800" b="1" i="0" u="none" strike="noStrike" dirty="0">
                          <a:solidFill>
                            <a:srgbClr val="000000"/>
                          </a:solidFill>
                          <a:effectLst/>
                          <a:latin typeface="Calibri" panose="020F0502020204030204" pitchFamily="34" charset="0"/>
                        </a:rPr>
                        <a:t>+1%</a:t>
                      </a:r>
                    </a:p>
                  </a:txBody>
                  <a:tcPr marL="6350" marR="6350" marT="6350" marB="0" anchor="ctr"/>
                </a:tc>
                <a:extLst>
                  <a:ext uri="{0D108BD9-81ED-4DB2-BD59-A6C34878D82A}">
                    <a16:rowId xmlns:a16="http://schemas.microsoft.com/office/drawing/2014/main" val="1395822653"/>
                  </a:ext>
                </a:extLst>
              </a:tr>
              <a:tr h="409251">
                <a:tc>
                  <a:txBody>
                    <a:bodyPr/>
                    <a:lstStyle/>
                    <a:p>
                      <a:pPr algn="ctr" fontAlgn="b"/>
                      <a:r>
                        <a:rPr lang="en-US" sz="1800" b="0" i="0" u="none" strike="noStrike">
                          <a:solidFill>
                            <a:srgbClr val="000000"/>
                          </a:solidFill>
                          <a:effectLst/>
                          <a:latin typeface="Calibri" panose="020F0502020204030204" pitchFamily="34" charset="0"/>
                        </a:rPr>
                        <a:t>Protecting water quality in rivers and streams</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89%</a:t>
                      </a:r>
                    </a:p>
                  </a:txBody>
                  <a:tcPr marL="6350" marR="6350" marT="6350" marB="0" anchor="ctr"/>
                </a:tc>
                <a:tc>
                  <a:txBody>
                    <a:bodyPr/>
                    <a:lstStyle/>
                    <a:p>
                      <a:pPr algn="ctr" fontAlgn="b"/>
                      <a:r>
                        <a:rPr lang="en-US" sz="1800" b="0" i="0" u="none" strike="noStrike" dirty="0">
                          <a:solidFill>
                            <a:srgbClr val="000000"/>
                          </a:solidFill>
                          <a:effectLst/>
                          <a:latin typeface="Calibri" panose="020F0502020204030204" pitchFamily="34" charset="0"/>
                        </a:rPr>
                        <a:t>89%</a:t>
                      </a:r>
                    </a:p>
                  </a:txBody>
                  <a:tcPr marL="6350" marR="6350" marT="6350" marB="0" anchor="ctr"/>
                </a:tc>
                <a:tc>
                  <a:txBody>
                    <a:bodyPr/>
                    <a:lstStyle/>
                    <a:p>
                      <a:pPr algn="ctr" fontAlgn="b"/>
                      <a:r>
                        <a:rPr lang="en-US" sz="1800" b="1" i="0" u="none" strike="noStrike" dirty="0">
                          <a:solidFill>
                            <a:srgbClr val="000000"/>
                          </a:solidFill>
                          <a:effectLst/>
                          <a:latin typeface="Calibri" panose="020F0502020204030204" pitchFamily="34" charset="0"/>
                        </a:rPr>
                        <a:t>0%</a:t>
                      </a:r>
                    </a:p>
                  </a:txBody>
                  <a:tcPr marL="6350" marR="6350" marT="6350" marB="0" anchor="ctr"/>
                </a:tc>
                <a:extLst>
                  <a:ext uri="{0D108BD9-81ED-4DB2-BD59-A6C34878D82A}">
                    <a16:rowId xmlns:a16="http://schemas.microsoft.com/office/drawing/2014/main" val="4246048080"/>
                  </a:ext>
                </a:extLst>
              </a:tr>
              <a:tr h="465623">
                <a:tc>
                  <a:txBody>
                    <a:bodyPr/>
                    <a:lstStyle/>
                    <a:p>
                      <a:pPr algn="ctr" fontAlgn="b"/>
                      <a:r>
                        <a:rPr lang="en-US" sz="1800" b="0" i="0" u="none" strike="noStrike" dirty="0">
                          <a:solidFill>
                            <a:srgbClr val="000000"/>
                          </a:solidFill>
                          <a:effectLst/>
                          <a:latin typeface="Calibri" panose="020F0502020204030204" pitchFamily="34" charset="0"/>
                        </a:rPr>
                        <a:t>Providing opportunities for hunting and fishing</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32%</a:t>
                      </a:r>
                    </a:p>
                  </a:txBody>
                  <a:tcPr marL="6350" marR="6350" marT="6350" marB="0" anchor="ctr"/>
                </a:tc>
                <a:tc>
                  <a:txBody>
                    <a:bodyPr/>
                    <a:lstStyle/>
                    <a:p>
                      <a:pPr algn="ctr" fontAlgn="b"/>
                      <a:r>
                        <a:rPr lang="en-US" sz="1800" b="0" i="0" u="none" strike="noStrike" dirty="0">
                          <a:solidFill>
                            <a:srgbClr val="000000"/>
                          </a:solidFill>
                          <a:effectLst/>
                          <a:latin typeface="Calibri" panose="020F0502020204030204" pitchFamily="34" charset="0"/>
                        </a:rPr>
                        <a:t>32%</a:t>
                      </a:r>
                    </a:p>
                  </a:txBody>
                  <a:tcPr marL="6350" marR="6350" marT="6350" marB="0" anchor="ctr"/>
                </a:tc>
                <a:tc>
                  <a:txBody>
                    <a:bodyPr/>
                    <a:lstStyle/>
                    <a:p>
                      <a:pPr algn="ctr" fontAlgn="b"/>
                      <a:r>
                        <a:rPr lang="en-US" sz="1800" b="1" i="0" u="none" strike="noStrike" dirty="0">
                          <a:solidFill>
                            <a:srgbClr val="000000"/>
                          </a:solidFill>
                          <a:effectLst/>
                          <a:latin typeface="Calibri" panose="020F0502020204030204" pitchFamily="34" charset="0"/>
                        </a:rPr>
                        <a:t>0%</a:t>
                      </a:r>
                    </a:p>
                  </a:txBody>
                  <a:tcPr marL="6350" marR="6350" marT="6350" marB="0" anchor="ctr"/>
                </a:tc>
                <a:extLst>
                  <a:ext uri="{0D108BD9-81ED-4DB2-BD59-A6C34878D82A}">
                    <a16:rowId xmlns:a16="http://schemas.microsoft.com/office/drawing/2014/main" val="873374224"/>
                  </a:ext>
                </a:extLst>
              </a:tr>
              <a:tr h="309491">
                <a:tc>
                  <a:txBody>
                    <a:bodyPr/>
                    <a:lstStyle/>
                    <a:p>
                      <a:pPr algn="ctr" fontAlgn="b"/>
                      <a:r>
                        <a:rPr lang="en-US" sz="1800" b="0" i="0" u="none" strike="noStrike">
                          <a:solidFill>
                            <a:srgbClr val="000000"/>
                          </a:solidFill>
                          <a:effectLst/>
                          <a:latin typeface="Calibri" panose="020F0502020204030204" pitchFamily="34" charset="0"/>
                        </a:rPr>
                        <a:t>Repairing and maintaining neighborhood parks</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65%</a:t>
                      </a:r>
                    </a:p>
                  </a:txBody>
                  <a:tcPr marL="6350" marR="6350" marT="6350" marB="0" anchor="ctr"/>
                </a:tc>
                <a:tc>
                  <a:txBody>
                    <a:bodyPr/>
                    <a:lstStyle/>
                    <a:p>
                      <a:pPr algn="ctr" fontAlgn="b"/>
                      <a:r>
                        <a:rPr lang="en-US" sz="1800" b="0" i="0" u="none" strike="noStrike" dirty="0">
                          <a:solidFill>
                            <a:srgbClr val="000000"/>
                          </a:solidFill>
                          <a:effectLst/>
                          <a:latin typeface="Calibri" panose="020F0502020204030204" pitchFamily="34" charset="0"/>
                        </a:rPr>
                        <a:t>64%</a:t>
                      </a:r>
                    </a:p>
                  </a:txBody>
                  <a:tcPr marL="6350" marR="6350" marT="6350" marB="0" anchor="ctr"/>
                </a:tc>
                <a:tc>
                  <a:txBody>
                    <a:bodyPr/>
                    <a:lstStyle/>
                    <a:p>
                      <a:pPr algn="ctr" fontAlgn="b"/>
                      <a:r>
                        <a:rPr lang="en-US" sz="1800" b="1" i="0" u="none" strike="noStrike" dirty="0">
                          <a:solidFill>
                            <a:srgbClr val="000000"/>
                          </a:solidFill>
                          <a:effectLst/>
                          <a:latin typeface="Calibri" panose="020F0502020204030204" pitchFamily="34" charset="0"/>
                        </a:rPr>
                        <a:t>-1%</a:t>
                      </a:r>
                    </a:p>
                  </a:txBody>
                  <a:tcPr marL="6350" marR="6350" marT="6350" marB="0" anchor="ctr"/>
                </a:tc>
                <a:extLst>
                  <a:ext uri="{0D108BD9-81ED-4DB2-BD59-A6C34878D82A}">
                    <a16:rowId xmlns:a16="http://schemas.microsoft.com/office/drawing/2014/main" val="3199046777"/>
                  </a:ext>
                </a:extLst>
              </a:tr>
              <a:tr h="309491">
                <a:tc>
                  <a:txBody>
                    <a:bodyPr/>
                    <a:lstStyle/>
                    <a:p>
                      <a:pPr algn="ctr" fontAlgn="b"/>
                      <a:r>
                        <a:rPr lang="en-US" sz="1800" b="0" i="0" u="none" strike="noStrike">
                          <a:solidFill>
                            <a:srgbClr val="000000"/>
                          </a:solidFill>
                          <a:effectLst/>
                          <a:latin typeface="Calibri" panose="020F0502020204030204" pitchFamily="34" charset="0"/>
                        </a:rPr>
                        <a:t>Providing facilities for youth sports like Little League and soccer</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61%</a:t>
                      </a:r>
                    </a:p>
                  </a:txBody>
                  <a:tcPr marL="6350" marR="6350" marT="6350" marB="0" anchor="ctr"/>
                </a:tc>
                <a:tc>
                  <a:txBody>
                    <a:bodyPr/>
                    <a:lstStyle/>
                    <a:p>
                      <a:pPr algn="ctr" fontAlgn="b"/>
                      <a:r>
                        <a:rPr lang="en-US" sz="1800" b="0" i="0" u="none" strike="noStrike" dirty="0">
                          <a:solidFill>
                            <a:srgbClr val="000000"/>
                          </a:solidFill>
                          <a:effectLst/>
                          <a:latin typeface="Calibri" panose="020F0502020204030204" pitchFamily="34" charset="0"/>
                        </a:rPr>
                        <a:t>60%</a:t>
                      </a:r>
                    </a:p>
                  </a:txBody>
                  <a:tcPr marL="6350" marR="6350" marT="6350" marB="0" anchor="ctr"/>
                </a:tc>
                <a:tc>
                  <a:txBody>
                    <a:bodyPr/>
                    <a:lstStyle/>
                    <a:p>
                      <a:pPr algn="ctr" fontAlgn="b"/>
                      <a:r>
                        <a:rPr lang="en-US" sz="1800" b="1" i="0" u="none" strike="noStrike" dirty="0">
                          <a:solidFill>
                            <a:srgbClr val="000000"/>
                          </a:solidFill>
                          <a:effectLst/>
                          <a:latin typeface="Calibri" panose="020F0502020204030204" pitchFamily="34" charset="0"/>
                        </a:rPr>
                        <a:t>-1%</a:t>
                      </a:r>
                    </a:p>
                  </a:txBody>
                  <a:tcPr marL="6350" marR="6350" marT="6350" marB="0" anchor="ctr"/>
                </a:tc>
                <a:extLst>
                  <a:ext uri="{0D108BD9-81ED-4DB2-BD59-A6C34878D82A}">
                    <a16:rowId xmlns:a16="http://schemas.microsoft.com/office/drawing/2014/main" val="3662285353"/>
                  </a:ext>
                </a:extLst>
              </a:tr>
              <a:tr h="309491">
                <a:tc>
                  <a:txBody>
                    <a:bodyPr/>
                    <a:lstStyle/>
                    <a:p>
                      <a:pPr algn="ctr" fontAlgn="b"/>
                      <a:r>
                        <a:rPr lang="en-US" sz="1800" b="0" i="0" u="none" strike="noStrike">
                          <a:solidFill>
                            <a:srgbClr val="000000"/>
                          </a:solidFill>
                          <a:effectLst/>
                          <a:latin typeface="Calibri" panose="020F0502020204030204" pitchFamily="34" charset="0"/>
                        </a:rPr>
                        <a:t>Protecting land along the Chesapeake Bay</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75%</a:t>
                      </a:r>
                    </a:p>
                  </a:txBody>
                  <a:tcPr marL="6350" marR="6350" marT="6350" marB="0" anchor="ctr"/>
                </a:tc>
                <a:tc>
                  <a:txBody>
                    <a:bodyPr/>
                    <a:lstStyle/>
                    <a:p>
                      <a:pPr algn="ctr" fontAlgn="b"/>
                      <a:r>
                        <a:rPr lang="en-US" sz="1800" b="0" i="0" u="none" strike="noStrike" dirty="0">
                          <a:solidFill>
                            <a:srgbClr val="000000"/>
                          </a:solidFill>
                          <a:effectLst/>
                          <a:latin typeface="Calibri" panose="020F0502020204030204" pitchFamily="34" charset="0"/>
                        </a:rPr>
                        <a:t>71%</a:t>
                      </a:r>
                    </a:p>
                  </a:txBody>
                  <a:tcPr marL="6350" marR="6350" marT="6350" marB="0" anchor="ctr"/>
                </a:tc>
                <a:tc>
                  <a:txBody>
                    <a:bodyPr/>
                    <a:lstStyle/>
                    <a:p>
                      <a:pPr algn="ctr" fontAlgn="b"/>
                      <a:r>
                        <a:rPr lang="en-US" sz="1800" b="1" i="0" u="none" strike="noStrike" dirty="0">
                          <a:solidFill>
                            <a:srgbClr val="000000"/>
                          </a:solidFill>
                          <a:effectLst/>
                          <a:latin typeface="Calibri" panose="020F0502020204030204" pitchFamily="34" charset="0"/>
                        </a:rPr>
                        <a:t>-4%</a:t>
                      </a:r>
                    </a:p>
                  </a:txBody>
                  <a:tcPr marL="6350" marR="6350" marT="6350" marB="0" anchor="ctr"/>
                </a:tc>
                <a:extLst>
                  <a:ext uri="{0D108BD9-81ED-4DB2-BD59-A6C34878D82A}">
                    <a16:rowId xmlns:a16="http://schemas.microsoft.com/office/drawing/2014/main" val="630459180"/>
                  </a:ext>
                </a:extLst>
              </a:tr>
              <a:tr h="309491">
                <a:tc>
                  <a:txBody>
                    <a:bodyPr/>
                    <a:lstStyle/>
                    <a:p>
                      <a:pPr algn="ctr" fontAlgn="b"/>
                      <a:r>
                        <a:rPr lang="en-US" sz="1800" b="0" i="0" u="none" strike="noStrike">
                          <a:solidFill>
                            <a:srgbClr val="000000"/>
                          </a:solidFill>
                          <a:effectLst/>
                          <a:latin typeface="Calibri" panose="020F0502020204030204" pitchFamily="34" charset="0"/>
                        </a:rPr>
                        <a:t>Creating new state parks</a:t>
                      </a:r>
                    </a:p>
                  </a:txBody>
                  <a:tcPr marL="6350" marR="6350" marT="6350" marB="0" anchor="ctr"/>
                </a:tc>
                <a:tc>
                  <a:txBody>
                    <a:bodyPr/>
                    <a:lstStyle/>
                    <a:p>
                      <a:pPr algn="ctr" fontAlgn="b"/>
                      <a:r>
                        <a:rPr lang="en-US" sz="1800" b="0" i="0" u="none" strike="noStrike">
                          <a:solidFill>
                            <a:srgbClr val="000000"/>
                          </a:solidFill>
                          <a:effectLst/>
                          <a:latin typeface="Calibri" panose="020F0502020204030204" pitchFamily="34" charset="0"/>
                        </a:rPr>
                        <a:t>40%</a:t>
                      </a:r>
                    </a:p>
                  </a:txBody>
                  <a:tcPr marL="6350" marR="6350" marT="6350" marB="0" anchor="ctr"/>
                </a:tc>
                <a:tc>
                  <a:txBody>
                    <a:bodyPr/>
                    <a:lstStyle/>
                    <a:p>
                      <a:pPr algn="ctr" fontAlgn="b"/>
                      <a:r>
                        <a:rPr lang="en-US" sz="1800" b="0" i="0" u="none" strike="noStrike" dirty="0">
                          <a:solidFill>
                            <a:srgbClr val="000000"/>
                          </a:solidFill>
                          <a:effectLst/>
                          <a:latin typeface="Calibri" panose="020F0502020204030204" pitchFamily="34" charset="0"/>
                        </a:rPr>
                        <a:t>33%</a:t>
                      </a:r>
                    </a:p>
                  </a:txBody>
                  <a:tcPr marL="6350" marR="6350" marT="6350" marB="0" anchor="ctr"/>
                </a:tc>
                <a:tc>
                  <a:txBody>
                    <a:bodyPr/>
                    <a:lstStyle/>
                    <a:p>
                      <a:pPr algn="ctr" fontAlgn="b"/>
                      <a:r>
                        <a:rPr lang="en-US" sz="1800" b="1" i="0" u="none" strike="noStrike" dirty="0">
                          <a:solidFill>
                            <a:schemeClr val="accent4"/>
                          </a:solidFill>
                          <a:effectLst/>
                          <a:latin typeface="Calibri" panose="020F0502020204030204" pitchFamily="34" charset="0"/>
                        </a:rPr>
                        <a:t>-7%</a:t>
                      </a:r>
                    </a:p>
                  </a:txBody>
                  <a:tcPr marL="6350" marR="6350" marT="6350" marB="0" anchor="ctr"/>
                </a:tc>
                <a:extLst>
                  <a:ext uri="{0D108BD9-81ED-4DB2-BD59-A6C34878D82A}">
                    <a16:rowId xmlns:a16="http://schemas.microsoft.com/office/drawing/2014/main" val="1448054582"/>
                  </a:ext>
                </a:extLst>
              </a:tr>
            </a:tbl>
          </a:graphicData>
        </a:graphic>
      </p:graphicFrame>
      <p:sp>
        <p:nvSpPr>
          <p:cNvPr id="5" name="TextBox 4">
            <a:extLst>
              <a:ext uri="{FF2B5EF4-FFF2-40B4-BE49-F238E27FC236}">
                <a16:creationId xmlns:a16="http://schemas.microsoft.com/office/drawing/2014/main" id="{E0795FD6-573B-4B5D-80EC-752C78617D19}"/>
              </a:ext>
            </a:extLst>
          </p:cNvPr>
          <p:cNvSpPr txBox="1"/>
          <p:nvPr/>
        </p:nvSpPr>
        <p:spPr>
          <a:xfrm>
            <a:off x="15240" y="953182"/>
            <a:ext cx="9128760" cy="338554"/>
          </a:xfrm>
          <a:prstGeom prst="rect">
            <a:avLst/>
          </a:prstGeom>
          <a:noFill/>
        </p:spPr>
        <p:txBody>
          <a:bodyPr wrap="square" rtlCol="0">
            <a:spAutoFit/>
          </a:bodyPr>
          <a:lstStyle/>
          <a:p>
            <a:pPr algn="ctr"/>
            <a:r>
              <a:rPr lang="en-US" sz="1600" i="1" dirty="0"/>
              <a:t>(Extremely/Very Important)</a:t>
            </a:r>
          </a:p>
        </p:txBody>
      </p:sp>
      <p:sp>
        <p:nvSpPr>
          <p:cNvPr id="7" name="Title 6">
            <a:extLst>
              <a:ext uri="{FF2B5EF4-FFF2-40B4-BE49-F238E27FC236}">
                <a16:creationId xmlns:a16="http://schemas.microsoft.com/office/drawing/2014/main" id="{53293AF4-86F0-45FC-819B-CA82D12C2158}"/>
              </a:ext>
            </a:extLst>
          </p:cNvPr>
          <p:cNvSpPr>
            <a:spLocks noGrp="1"/>
          </p:cNvSpPr>
          <p:nvPr>
            <p:ph type="title"/>
          </p:nvPr>
        </p:nvSpPr>
        <p:spPr/>
        <p:txBody>
          <a:bodyPr/>
          <a:lstStyle/>
          <a:p>
            <a:r>
              <a:rPr lang="en-US" dirty="0"/>
              <a:t>… while creating </a:t>
            </a:r>
            <a:r>
              <a:rPr lang="en-US" u="sng" dirty="0"/>
              <a:t>new</a:t>
            </a:r>
            <a:r>
              <a:rPr lang="en-US" dirty="0"/>
              <a:t> state parks is less important than in prior polling.</a:t>
            </a:r>
          </a:p>
        </p:txBody>
      </p:sp>
    </p:spTree>
    <p:extLst>
      <p:ext uri="{BB962C8B-B14F-4D97-AF65-F5344CB8AC3E}">
        <p14:creationId xmlns:p14="http://schemas.microsoft.com/office/powerpoint/2010/main" val="1827797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F2385-63F1-48AD-976A-DAABC293766D}"/>
              </a:ext>
            </a:extLst>
          </p:cNvPr>
          <p:cNvSpPr>
            <a:spLocks noGrp="1"/>
          </p:cNvSpPr>
          <p:nvPr>
            <p:ph type="title"/>
          </p:nvPr>
        </p:nvSpPr>
        <p:spPr/>
        <p:txBody>
          <a:bodyPr/>
          <a:lstStyle/>
          <a:p>
            <a:r>
              <a:rPr lang="en-US" dirty="0"/>
              <a:t>Proposals to Divert Funding from Program Open Space</a:t>
            </a:r>
          </a:p>
        </p:txBody>
      </p:sp>
    </p:spTree>
    <p:extLst>
      <p:ext uri="{BB962C8B-B14F-4D97-AF65-F5344CB8AC3E}">
        <p14:creationId xmlns:p14="http://schemas.microsoft.com/office/powerpoint/2010/main" val="3222685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C96C0755-2826-49AF-9AD3-4678027A1ACF}"/>
              </a:ext>
            </a:extLst>
          </p:cNvPr>
          <p:cNvSpPr>
            <a:spLocks noGrp="1"/>
          </p:cNvSpPr>
          <p:nvPr>
            <p:ph type="body" sz="quarter" idx="10"/>
          </p:nvPr>
        </p:nvSpPr>
        <p:spPr/>
        <p:txBody>
          <a:bodyPr/>
          <a:lstStyle/>
          <a:p>
            <a:r>
              <a:rPr lang="en-US"/>
              <a:t>Q8.</a:t>
            </a:r>
            <a:endParaRPr lang="en-US" dirty="0"/>
          </a:p>
        </p:txBody>
      </p:sp>
      <p:graphicFrame>
        <p:nvGraphicFramePr>
          <p:cNvPr id="4" name="Chart 3">
            <a:extLst>
              <a:ext uri="{FF2B5EF4-FFF2-40B4-BE49-F238E27FC236}">
                <a16:creationId xmlns:a16="http://schemas.microsoft.com/office/drawing/2014/main" id="{6B5BB6D6-A570-4CCA-920A-EFA661B11950}"/>
              </a:ext>
            </a:extLst>
          </p:cNvPr>
          <p:cNvGraphicFramePr/>
          <p:nvPr>
            <p:extLst>
              <p:ext uri="{D42A27DB-BD31-4B8C-83A1-F6EECF244321}">
                <p14:modId xmlns:p14="http://schemas.microsoft.com/office/powerpoint/2010/main" val="4224542790"/>
              </p:ext>
            </p:extLst>
          </p:nvPr>
        </p:nvGraphicFramePr>
        <p:xfrm>
          <a:off x="669090" y="3020929"/>
          <a:ext cx="7954126" cy="3474272"/>
        </p:xfrm>
        <a:graphic>
          <a:graphicData uri="http://schemas.openxmlformats.org/drawingml/2006/chart">
            <c:chart xmlns:c="http://schemas.openxmlformats.org/drawingml/2006/chart" xmlns:r="http://schemas.openxmlformats.org/officeDocument/2006/relationships" r:id="rId2"/>
          </a:graphicData>
        </a:graphic>
      </p:graphicFrame>
      <p:sp>
        <p:nvSpPr>
          <p:cNvPr id="5" name="Right Bracket 4">
            <a:extLst>
              <a:ext uri="{FF2B5EF4-FFF2-40B4-BE49-F238E27FC236}">
                <a16:creationId xmlns:a16="http://schemas.microsoft.com/office/drawing/2014/main" id="{4D32C38D-0FAD-42A9-AB9F-5AB451296024}"/>
              </a:ext>
            </a:extLst>
          </p:cNvPr>
          <p:cNvSpPr/>
          <p:nvPr/>
        </p:nvSpPr>
        <p:spPr bwMode="auto">
          <a:xfrm>
            <a:off x="5984011" y="3150063"/>
            <a:ext cx="119572" cy="841142"/>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20738"/>
            <a:endParaRPr lang="en-US" dirty="0">
              <a:solidFill>
                <a:prstClr val="black"/>
              </a:solidFill>
            </a:endParaRPr>
          </a:p>
        </p:txBody>
      </p:sp>
      <p:sp>
        <p:nvSpPr>
          <p:cNvPr id="6" name="Right Bracket 5">
            <a:extLst>
              <a:ext uri="{FF2B5EF4-FFF2-40B4-BE49-F238E27FC236}">
                <a16:creationId xmlns:a16="http://schemas.microsoft.com/office/drawing/2014/main" id="{54032D65-C3D1-476C-B983-D856840EC89C}"/>
              </a:ext>
            </a:extLst>
          </p:cNvPr>
          <p:cNvSpPr/>
          <p:nvPr/>
        </p:nvSpPr>
        <p:spPr bwMode="auto">
          <a:xfrm>
            <a:off x="7616766" y="4469785"/>
            <a:ext cx="119572" cy="841143"/>
          </a:xfrm>
          <a:prstGeom prst="rightBracke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20738"/>
            <a:endParaRPr lang="en-US" dirty="0">
              <a:solidFill>
                <a:prstClr val="black"/>
              </a:solidFill>
            </a:endParaRPr>
          </a:p>
        </p:txBody>
      </p:sp>
      <p:sp>
        <p:nvSpPr>
          <p:cNvPr id="7" name="TextBox 6">
            <a:extLst>
              <a:ext uri="{FF2B5EF4-FFF2-40B4-BE49-F238E27FC236}">
                <a16:creationId xmlns:a16="http://schemas.microsoft.com/office/drawing/2014/main" id="{25BE03FF-E80A-40F3-B78A-9C945BEE7418}"/>
              </a:ext>
            </a:extLst>
          </p:cNvPr>
          <p:cNvSpPr txBox="1"/>
          <p:nvPr/>
        </p:nvSpPr>
        <p:spPr>
          <a:xfrm>
            <a:off x="6043797" y="3150063"/>
            <a:ext cx="1142936" cy="826765"/>
          </a:xfrm>
          <a:prstGeom prst="rect">
            <a:avLst/>
          </a:prstGeom>
          <a:noFill/>
        </p:spPr>
        <p:txBody>
          <a:bodyPr wrap="square" rtlCol="0">
            <a:spAutoFit/>
          </a:bodyPr>
          <a:lstStyle/>
          <a:p>
            <a:pPr algn="ctr">
              <a:lnSpc>
                <a:spcPts val="1900"/>
              </a:lnSpc>
            </a:pPr>
            <a:r>
              <a:rPr lang="en-US" b="1" dirty="0">
                <a:solidFill>
                  <a:schemeClr val="accent1"/>
                </a:solidFill>
              </a:rPr>
              <a:t>Total Support</a:t>
            </a:r>
            <a:br>
              <a:rPr lang="en-US" b="1" dirty="0">
                <a:solidFill>
                  <a:schemeClr val="accent1"/>
                </a:solidFill>
              </a:rPr>
            </a:br>
            <a:r>
              <a:rPr lang="en-US" b="1" dirty="0">
                <a:solidFill>
                  <a:schemeClr val="accent1"/>
                </a:solidFill>
              </a:rPr>
              <a:t>31%</a:t>
            </a:r>
          </a:p>
        </p:txBody>
      </p:sp>
      <p:sp>
        <p:nvSpPr>
          <p:cNvPr id="8" name="TextBox 7">
            <a:extLst>
              <a:ext uri="{FF2B5EF4-FFF2-40B4-BE49-F238E27FC236}">
                <a16:creationId xmlns:a16="http://schemas.microsoft.com/office/drawing/2014/main" id="{64B1F797-2B41-49A7-9E03-546F3143045D}"/>
              </a:ext>
            </a:extLst>
          </p:cNvPr>
          <p:cNvSpPr txBox="1"/>
          <p:nvPr/>
        </p:nvSpPr>
        <p:spPr>
          <a:xfrm>
            <a:off x="7628422" y="4484163"/>
            <a:ext cx="1192345" cy="826765"/>
          </a:xfrm>
          <a:prstGeom prst="rect">
            <a:avLst/>
          </a:prstGeom>
          <a:noFill/>
        </p:spPr>
        <p:txBody>
          <a:bodyPr wrap="square" rtlCol="0">
            <a:spAutoFit/>
          </a:bodyPr>
          <a:lstStyle/>
          <a:p>
            <a:pPr algn="ctr">
              <a:lnSpc>
                <a:spcPts val="1900"/>
              </a:lnSpc>
            </a:pPr>
            <a:r>
              <a:rPr lang="en-US" b="1" dirty="0">
                <a:solidFill>
                  <a:schemeClr val="accent4"/>
                </a:solidFill>
              </a:rPr>
              <a:t>Total Oppose</a:t>
            </a:r>
            <a:br>
              <a:rPr lang="en-US" b="1" dirty="0">
                <a:solidFill>
                  <a:schemeClr val="accent4"/>
                </a:solidFill>
              </a:rPr>
            </a:br>
            <a:r>
              <a:rPr lang="en-US" b="1" dirty="0">
                <a:solidFill>
                  <a:schemeClr val="accent4"/>
                </a:solidFill>
              </a:rPr>
              <a:t>63%</a:t>
            </a:r>
          </a:p>
        </p:txBody>
      </p:sp>
      <p:sp>
        <p:nvSpPr>
          <p:cNvPr id="10" name="Title 9">
            <a:extLst>
              <a:ext uri="{FF2B5EF4-FFF2-40B4-BE49-F238E27FC236}">
                <a16:creationId xmlns:a16="http://schemas.microsoft.com/office/drawing/2014/main" id="{1D6AEB79-7D31-4DDF-BEB2-71FF5E310DAA}"/>
              </a:ext>
            </a:extLst>
          </p:cNvPr>
          <p:cNvSpPr>
            <a:spLocks noGrp="1"/>
          </p:cNvSpPr>
          <p:nvPr>
            <p:ph type="title"/>
          </p:nvPr>
        </p:nvSpPr>
        <p:spPr/>
        <p:txBody>
          <a:bodyPr/>
          <a:lstStyle/>
          <a:p>
            <a:r>
              <a:rPr lang="en-US" dirty="0"/>
              <a:t>Three in five oppose diverting funding </a:t>
            </a:r>
            <a:br>
              <a:rPr lang="en-US" dirty="0"/>
            </a:br>
            <a:r>
              <a:rPr lang="en-US" dirty="0"/>
              <a:t>away from Program Open Space.</a:t>
            </a:r>
          </a:p>
        </p:txBody>
      </p:sp>
      <p:sp>
        <p:nvSpPr>
          <p:cNvPr id="14" name="TextBox 13">
            <a:extLst>
              <a:ext uri="{FF2B5EF4-FFF2-40B4-BE49-F238E27FC236}">
                <a16:creationId xmlns:a16="http://schemas.microsoft.com/office/drawing/2014/main" id="{FF72F26F-7A6B-49C4-BE83-A580BA300F31}"/>
              </a:ext>
            </a:extLst>
          </p:cNvPr>
          <p:cNvSpPr txBox="1"/>
          <p:nvPr/>
        </p:nvSpPr>
        <p:spPr>
          <a:xfrm>
            <a:off x="213036" y="1270745"/>
            <a:ext cx="8717928" cy="1661993"/>
          </a:xfrm>
          <a:prstGeom prst="rect">
            <a:avLst/>
          </a:prstGeom>
          <a:solidFill>
            <a:schemeClr val="accent2">
              <a:lumMod val="20000"/>
              <a:lumOff val="80000"/>
            </a:schemeClr>
          </a:solidFill>
        </p:spPr>
        <p:txBody>
          <a:bodyPr wrap="square">
            <a:spAutoFit/>
          </a:bodyPr>
          <a:lstStyle/>
          <a:p>
            <a:pPr algn="just"/>
            <a:r>
              <a:rPr lang="en-US" sz="1700" i="1" dirty="0"/>
              <a:t>This year some legislators have proposed diverting funding away from Program Open Space to help balance the state budget, and to pay for maintenance of existing parks. This would take funding away from the dedicated purposes of Program Open Space, including protecting land around rivers, streams, and the bay; preserving fish and wildlife habitat; conserving forests, natural areas, and open space; and protecting farmland throughout Maryland. Would you support or oppose diverting funding from Program Open Space to help balance the state budget? </a:t>
            </a:r>
          </a:p>
        </p:txBody>
      </p:sp>
    </p:spTree>
    <p:extLst>
      <p:ext uri="{BB962C8B-B14F-4D97-AF65-F5344CB8AC3E}">
        <p14:creationId xmlns:p14="http://schemas.microsoft.com/office/powerpoint/2010/main" val="1856957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AA7B1-BAFE-4EF3-8F2B-7A44EB89EAA9}"/>
              </a:ext>
            </a:extLst>
          </p:cNvPr>
          <p:cNvSpPr>
            <a:spLocks noGrp="1"/>
          </p:cNvSpPr>
          <p:nvPr>
            <p:ph type="title"/>
          </p:nvPr>
        </p:nvSpPr>
        <p:spPr>
          <a:xfrm>
            <a:off x="0" y="337430"/>
            <a:ext cx="9144000" cy="1118329"/>
          </a:xfrm>
        </p:spPr>
        <p:txBody>
          <a:bodyPr>
            <a:normAutofit fontScale="90000"/>
          </a:bodyPr>
          <a:lstStyle/>
          <a:p>
            <a:r>
              <a:rPr lang="en-US" dirty="0"/>
              <a:t>Broad majorities oppose these diversions </a:t>
            </a:r>
            <a:br>
              <a:rPr lang="en-US" dirty="0"/>
            </a:br>
            <a:r>
              <a:rPr lang="en-US" dirty="0"/>
              <a:t>across lines of gender, age and race and ethnicity.</a:t>
            </a:r>
          </a:p>
        </p:txBody>
      </p:sp>
      <p:sp>
        <p:nvSpPr>
          <p:cNvPr id="3" name="Text Placeholder 2">
            <a:extLst>
              <a:ext uri="{FF2B5EF4-FFF2-40B4-BE49-F238E27FC236}">
                <a16:creationId xmlns:a16="http://schemas.microsoft.com/office/drawing/2014/main" id="{25F06E91-2C87-442D-8616-0CBD38B120F8}"/>
              </a:ext>
            </a:extLst>
          </p:cNvPr>
          <p:cNvSpPr>
            <a:spLocks noGrp="1"/>
          </p:cNvSpPr>
          <p:nvPr>
            <p:ph type="body" sz="quarter" idx="10"/>
          </p:nvPr>
        </p:nvSpPr>
        <p:spPr/>
        <p:txBody>
          <a:bodyPr/>
          <a:lstStyle/>
          <a:p>
            <a:r>
              <a:rPr lang="en-US" dirty="0"/>
              <a:t>Q8. </a:t>
            </a:r>
            <a:r>
              <a:rPr lang="en-US" sz="1000" i="1" dirty="0"/>
              <a:t>Would you support or oppose diverting funding from Program Open Space to help balance the state budget? </a:t>
            </a:r>
            <a:endParaRPr lang="en-US" dirty="0"/>
          </a:p>
        </p:txBody>
      </p:sp>
      <p:sp>
        <p:nvSpPr>
          <p:cNvPr id="5" name="TextBox 4">
            <a:extLst>
              <a:ext uri="{FF2B5EF4-FFF2-40B4-BE49-F238E27FC236}">
                <a16:creationId xmlns:a16="http://schemas.microsoft.com/office/drawing/2014/main" id="{84DA094A-662A-4059-A087-DAD9ACF2910A}"/>
              </a:ext>
            </a:extLst>
          </p:cNvPr>
          <p:cNvSpPr txBox="1"/>
          <p:nvPr/>
        </p:nvSpPr>
        <p:spPr>
          <a:xfrm>
            <a:off x="1262209" y="1272830"/>
            <a:ext cx="6619581" cy="369332"/>
          </a:xfrm>
          <a:prstGeom prst="rect">
            <a:avLst/>
          </a:prstGeom>
          <a:noFill/>
        </p:spPr>
        <p:txBody>
          <a:bodyPr wrap="square">
            <a:spAutoFit/>
          </a:bodyPr>
          <a:lstStyle/>
          <a:p>
            <a:pPr algn="ctr"/>
            <a:r>
              <a:rPr lang="en-US" i="1" dirty="0"/>
              <a:t>Support for Diversion by Gender, Age &amp; Race/Ethnicity</a:t>
            </a:r>
          </a:p>
        </p:txBody>
      </p:sp>
      <p:cxnSp>
        <p:nvCxnSpPr>
          <p:cNvPr id="7" name="Straight Connector 6">
            <a:extLst>
              <a:ext uri="{FF2B5EF4-FFF2-40B4-BE49-F238E27FC236}">
                <a16:creationId xmlns:a16="http://schemas.microsoft.com/office/drawing/2014/main" id="{DA6FBBE5-9D6B-4DD0-9987-D133162BEA84}"/>
              </a:ext>
            </a:extLst>
          </p:cNvPr>
          <p:cNvCxnSpPr/>
          <p:nvPr/>
        </p:nvCxnSpPr>
        <p:spPr>
          <a:xfrm>
            <a:off x="466283" y="3366931"/>
            <a:ext cx="8417325" cy="0"/>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5972F410-3C5E-4B5E-AEDE-F394B4A4C599}"/>
              </a:ext>
            </a:extLst>
          </p:cNvPr>
          <p:cNvCxnSpPr/>
          <p:nvPr/>
        </p:nvCxnSpPr>
        <p:spPr>
          <a:xfrm>
            <a:off x="418847" y="4881845"/>
            <a:ext cx="8417325" cy="0"/>
          </a:xfrm>
          <a:prstGeom prst="line">
            <a:avLst/>
          </a:prstGeom>
          <a:ln w="38100">
            <a:prstDash val="dash"/>
          </a:ln>
        </p:spPr>
        <p:style>
          <a:lnRef idx="1">
            <a:schemeClr val="dk1"/>
          </a:lnRef>
          <a:fillRef idx="0">
            <a:schemeClr val="dk1"/>
          </a:fillRef>
          <a:effectRef idx="0">
            <a:schemeClr val="dk1"/>
          </a:effectRef>
          <a:fontRef idx="minor">
            <a:schemeClr val="tx1"/>
          </a:fontRef>
        </p:style>
      </p:cxnSp>
      <p:graphicFrame>
        <p:nvGraphicFramePr>
          <p:cNvPr id="10" name="Chart 9">
            <a:extLst>
              <a:ext uri="{FF2B5EF4-FFF2-40B4-BE49-F238E27FC236}">
                <a16:creationId xmlns:a16="http://schemas.microsoft.com/office/drawing/2014/main" id="{57087535-F177-47A2-8FA4-66C4EEA74A41}"/>
              </a:ext>
            </a:extLst>
          </p:cNvPr>
          <p:cNvGraphicFramePr/>
          <p:nvPr>
            <p:extLst>
              <p:ext uri="{D42A27DB-BD31-4B8C-83A1-F6EECF244321}">
                <p14:modId xmlns:p14="http://schemas.microsoft.com/office/powerpoint/2010/main" val="3339750331"/>
              </p:ext>
            </p:extLst>
          </p:nvPr>
        </p:nvGraphicFramePr>
        <p:xfrm>
          <a:off x="0" y="1730229"/>
          <a:ext cx="8419605" cy="45736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Table 10">
            <a:extLst>
              <a:ext uri="{FF2B5EF4-FFF2-40B4-BE49-F238E27FC236}">
                <a16:creationId xmlns:a16="http://schemas.microsoft.com/office/drawing/2014/main" id="{BAF04237-6766-423F-A242-8BDBBAB7532A}"/>
              </a:ext>
            </a:extLst>
          </p:cNvPr>
          <p:cNvGraphicFramePr>
            <a:graphicFrameLocks noGrp="1"/>
          </p:cNvGraphicFramePr>
          <p:nvPr>
            <p:extLst>
              <p:ext uri="{D42A27DB-BD31-4B8C-83A1-F6EECF244321}">
                <p14:modId xmlns:p14="http://schemas.microsoft.com/office/powerpoint/2010/main" val="355849847"/>
              </p:ext>
            </p:extLst>
          </p:nvPr>
        </p:nvGraphicFramePr>
        <p:xfrm>
          <a:off x="7936992" y="1955840"/>
          <a:ext cx="1107376" cy="4214846"/>
        </p:xfrm>
        <a:graphic>
          <a:graphicData uri="http://schemas.openxmlformats.org/drawingml/2006/table">
            <a:tbl>
              <a:tblPr>
                <a:tableStyleId>{5C22544A-7EE6-4342-B048-85BDC9FD1C3A}</a:tableStyleId>
              </a:tblPr>
              <a:tblGrid>
                <a:gridCol w="599981">
                  <a:extLst>
                    <a:ext uri="{9D8B030D-6E8A-4147-A177-3AD203B41FA5}">
                      <a16:colId xmlns:a16="http://schemas.microsoft.com/office/drawing/2014/main" val="20000"/>
                    </a:ext>
                  </a:extLst>
                </a:gridCol>
                <a:gridCol w="507395">
                  <a:extLst>
                    <a:ext uri="{9D8B030D-6E8A-4147-A177-3AD203B41FA5}">
                      <a16:colId xmlns:a16="http://schemas.microsoft.com/office/drawing/2014/main" val="2621941874"/>
                    </a:ext>
                  </a:extLst>
                </a:gridCol>
              </a:tblGrid>
              <a:tr h="462112">
                <a:tc>
                  <a:txBody>
                    <a:bodyPr/>
                    <a:lstStyle/>
                    <a:p>
                      <a:pPr algn="ctr" fontAlgn="b">
                        <a:lnSpc>
                          <a:spcPts val="1700"/>
                        </a:lnSpc>
                      </a:pPr>
                      <a:r>
                        <a:rPr lang="en-US" sz="1700" b="1" i="0" u="none" strike="noStrike" dirty="0">
                          <a:solidFill>
                            <a:schemeClr val="accent1"/>
                          </a:solidFill>
                          <a:effectLst/>
                          <a:latin typeface="+mn-lt"/>
                        </a:rPr>
                        <a:t>Total Supp.</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ts val="1700"/>
                        </a:lnSpc>
                      </a:pPr>
                      <a:r>
                        <a:rPr lang="en-US" sz="1700" b="1" i="0" u="none" strike="noStrike" dirty="0">
                          <a:solidFill>
                            <a:schemeClr val="accent4"/>
                          </a:solidFill>
                          <a:effectLst/>
                          <a:latin typeface="+mn-lt"/>
                        </a:rPr>
                        <a:t>Total Opp.</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13137">
                <a:tc>
                  <a:txBody>
                    <a:bodyPr/>
                    <a:lstStyle/>
                    <a:p>
                      <a:pPr algn="ctr" fontAlgn="b"/>
                      <a:r>
                        <a:rPr lang="en-US" sz="1800" b="1" i="0" u="none" strike="noStrike" dirty="0">
                          <a:solidFill>
                            <a:schemeClr val="accent1"/>
                          </a:solidFill>
                          <a:effectLst/>
                          <a:latin typeface="Calibri" panose="020F0502020204030204" pitchFamily="34" charset="0"/>
                        </a:rPr>
                        <a:t>29%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66%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46903897"/>
                  </a:ext>
                </a:extLst>
              </a:tr>
              <a:tr h="387560">
                <a:tc>
                  <a:txBody>
                    <a:bodyPr/>
                    <a:lstStyle/>
                    <a:p>
                      <a:pPr algn="ctr" fontAlgn="b"/>
                      <a:r>
                        <a:rPr lang="en-US" sz="1800" b="1" i="0" u="none" strike="noStrike">
                          <a:solidFill>
                            <a:schemeClr val="accent1"/>
                          </a:solidFill>
                          <a:effectLst/>
                          <a:latin typeface="Calibri" panose="020F0502020204030204" pitchFamily="34" charset="0"/>
                        </a:rPr>
                        <a:t>33%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60%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4419781"/>
                  </a:ext>
                </a:extLst>
              </a:tr>
              <a:tr h="411783">
                <a:tc>
                  <a:txBody>
                    <a:bodyPr/>
                    <a:lstStyle/>
                    <a:p>
                      <a:pPr algn="ctr" fontAlgn="b"/>
                      <a:r>
                        <a:rPr lang="en-US" sz="1800" b="1" i="0" u="none" strike="noStrike">
                          <a:solidFill>
                            <a:schemeClr val="accent1"/>
                          </a:solidFill>
                          <a:effectLst/>
                          <a:latin typeface="Calibri" panose="020F0502020204030204" pitchFamily="34" charset="0"/>
                        </a:rPr>
                        <a:t> </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 </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9688157"/>
                  </a:ext>
                </a:extLst>
              </a:tr>
              <a:tr h="339115">
                <a:tc>
                  <a:txBody>
                    <a:bodyPr/>
                    <a:lstStyle/>
                    <a:p>
                      <a:pPr algn="ctr" fontAlgn="b"/>
                      <a:r>
                        <a:rPr lang="en-US" sz="1800" b="1" i="0" u="none" strike="noStrike">
                          <a:solidFill>
                            <a:schemeClr val="accent1"/>
                          </a:solidFill>
                          <a:effectLst/>
                          <a:latin typeface="Calibri" panose="020F0502020204030204" pitchFamily="34" charset="0"/>
                        </a:rPr>
                        <a:t>29%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64%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80151109"/>
                  </a:ext>
                </a:extLst>
              </a:tr>
              <a:tr h="381505">
                <a:tc>
                  <a:txBody>
                    <a:bodyPr/>
                    <a:lstStyle/>
                    <a:p>
                      <a:pPr algn="ctr" fontAlgn="b"/>
                      <a:r>
                        <a:rPr lang="en-US" sz="1800" b="1" i="0" u="none" strike="noStrike">
                          <a:solidFill>
                            <a:schemeClr val="accent1"/>
                          </a:solidFill>
                          <a:effectLst/>
                          <a:latin typeface="Calibri" panose="020F0502020204030204" pitchFamily="34" charset="0"/>
                        </a:rPr>
                        <a:t>32%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63%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92192630"/>
                  </a:ext>
                </a:extLst>
              </a:tr>
              <a:tr h="375449">
                <a:tc>
                  <a:txBody>
                    <a:bodyPr/>
                    <a:lstStyle/>
                    <a:p>
                      <a:pPr algn="ctr" fontAlgn="b"/>
                      <a:r>
                        <a:rPr lang="en-US" sz="1800" b="1" i="0" u="none" strike="noStrike">
                          <a:solidFill>
                            <a:schemeClr val="accent1"/>
                          </a:solidFill>
                          <a:effectLst/>
                          <a:latin typeface="Calibri" panose="020F0502020204030204" pitchFamily="34" charset="0"/>
                        </a:rPr>
                        <a:t>34%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58%</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70215940"/>
                  </a:ext>
                </a:extLst>
              </a:tr>
              <a:tr h="460228">
                <a:tc>
                  <a:txBody>
                    <a:bodyPr/>
                    <a:lstStyle/>
                    <a:p>
                      <a:pPr algn="ctr" fontAlgn="b"/>
                      <a:endParaRPr lang="en-US" sz="1800" b="1" i="0" u="none" strike="noStrike">
                        <a:solidFill>
                          <a:schemeClr val="accent1"/>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800" b="1" i="0" u="none" strike="noStrike" dirty="0">
                        <a:solidFill>
                          <a:schemeClr val="accent4"/>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20627060"/>
                  </a:ext>
                </a:extLst>
              </a:tr>
              <a:tr h="308313">
                <a:tc>
                  <a:txBody>
                    <a:bodyPr/>
                    <a:lstStyle/>
                    <a:p>
                      <a:pPr algn="ctr" fontAlgn="b"/>
                      <a:r>
                        <a:rPr lang="en-US" sz="1800" b="1" i="0" u="none" strike="noStrike">
                          <a:solidFill>
                            <a:schemeClr val="accent1"/>
                          </a:solidFill>
                          <a:effectLst/>
                          <a:latin typeface="Calibri" panose="020F0502020204030204" pitchFamily="34" charset="0"/>
                        </a:rPr>
                        <a:t>27%</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66%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0146358"/>
                  </a:ext>
                </a:extLst>
              </a:tr>
              <a:tr h="382029">
                <a:tc>
                  <a:txBody>
                    <a:bodyPr/>
                    <a:lstStyle/>
                    <a:p>
                      <a:pPr algn="ctr" fontAlgn="b"/>
                      <a:r>
                        <a:rPr lang="en-US" sz="1800" b="1" i="0" u="none" strike="noStrike">
                          <a:solidFill>
                            <a:schemeClr val="accent1"/>
                          </a:solidFill>
                          <a:effectLst/>
                          <a:latin typeface="Calibri" panose="020F0502020204030204" pitchFamily="34" charset="0"/>
                        </a:rPr>
                        <a:t>42%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53%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3615">
                <a:tc>
                  <a:txBody>
                    <a:bodyPr/>
                    <a:lstStyle/>
                    <a:p>
                      <a:pPr algn="ctr" fontAlgn="b"/>
                      <a:r>
                        <a:rPr lang="en-US" sz="1800" b="1" i="0" u="none" strike="noStrike">
                          <a:solidFill>
                            <a:schemeClr val="accent1"/>
                          </a:solidFill>
                          <a:effectLst/>
                          <a:latin typeface="Calibri" panose="020F0502020204030204" pitchFamily="34" charset="0"/>
                        </a:rPr>
                        <a:t>38%</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56%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70942684"/>
                  </a:ext>
                </a:extLst>
              </a:tr>
            </a:tbl>
          </a:graphicData>
        </a:graphic>
      </p:graphicFrame>
    </p:spTree>
    <p:extLst>
      <p:ext uri="{BB962C8B-B14F-4D97-AF65-F5344CB8AC3E}">
        <p14:creationId xmlns:p14="http://schemas.microsoft.com/office/powerpoint/2010/main" val="846769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AA7B1-BAFE-4EF3-8F2B-7A44EB89EAA9}"/>
              </a:ext>
            </a:extLst>
          </p:cNvPr>
          <p:cNvSpPr>
            <a:spLocks noGrp="1"/>
          </p:cNvSpPr>
          <p:nvPr>
            <p:ph type="title"/>
          </p:nvPr>
        </p:nvSpPr>
        <p:spPr/>
        <p:txBody>
          <a:bodyPr/>
          <a:lstStyle/>
          <a:p>
            <a:r>
              <a:rPr lang="en-US" dirty="0"/>
              <a:t>Opposition is especially strong among Republicans and Democrats.</a:t>
            </a:r>
          </a:p>
        </p:txBody>
      </p:sp>
      <p:sp>
        <p:nvSpPr>
          <p:cNvPr id="3" name="Text Placeholder 2">
            <a:extLst>
              <a:ext uri="{FF2B5EF4-FFF2-40B4-BE49-F238E27FC236}">
                <a16:creationId xmlns:a16="http://schemas.microsoft.com/office/drawing/2014/main" id="{25F06E91-2C87-442D-8616-0CBD38B120F8}"/>
              </a:ext>
            </a:extLst>
          </p:cNvPr>
          <p:cNvSpPr>
            <a:spLocks noGrp="1"/>
          </p:cNvSpPr>
          <p:nvPr>
            <p:ph type="body" sz="quarter" idx="10"/>
          </p:nvPr>
        </p:nvSpPr>
        <p:spPr/>
        <p:txBody>
          <a:bodyPr/>
          <a:lstStyle/>
          <a:p>
            <a:r>
              <a:rPr lang="en-US" dirty="0"/>
              <a:t>Q8. </a:t>
            </a:r>
            <a:r>
              <a:rPr lang="en-US" sz="1000" i="1" dirty="0"/>
              <a:t>Would you support or oppose diverting funding from Program Open Space to help balance the state budget? </a:t>
            </a:r>
            <a:endParaRPr lang="en-US" dirty="0"/>
          </a:p>
        </p:txBody>
      </p:sp>
      <p:sp>
        <p:nvSpPr>
          <p:cNvPr id="5" name="TextBox 4">
            <a:extLst>
              <a:ext uri="{FF2B5EF4-FFF2-40B4-BE49-F238E27FC236}">
                <a16:creationId xmlns:a16="http://schemas.microsoft.com/office/drawing/2014/main" id="{84DA094A-662A-4059-A087-DAD9ACF2910A}"/>
              </a:ext>
            </a:extLst>
          </p:cNvPr>
          <p:cNvSpPr txBox="1"/>
          <p:nvPr/>
        </p:nvSpPr>
        <p:spPr>
          <a:xfrm>
            <a:off x="1262209" y="1286968"/>
            <a:ext cx="6619581" cy="369332"/>
          </a:xfrm>
          <a:prstGeom prst="rect">
            <a:avLst/>
          </a:prstGeom>
          <a:noFill/>
        </p:spPr>
        <p:txBody>
          <a:bodyPr wrap="square">
            <a:spAutoFit/>
          </a:bodyPr>
          <a:lstStyle/>
          <a:p>
            <a:pPr algn="ctr"/>
            <a:r>
              <a:rPr lang="en-US" i="1" dirty="0"/>
              <a:t>Support for Diversion by Party &amp; County</a:t>
            </a:r>
          </a:p>
        </p:txBody>
      </p:sp>
      <p:cxnSp>
        <p:nvCxnSpPr>
          <p:cNvPr id="8" name="Straight Connector 7">
            <a:extLst>
              <a:ext uri="{FF2B5EF4-FFF2-40B4-BE49-F238E27FC236}">
                <a16:creationId xmlns:a16="http://schemas.microsoft.com/office/drawing/2014/main" id="{F78DA1D5-F99B-4141-9C70-6C48D7249B8B}"/>
              </a:ext>
            </a:extLst>
          </p:cNvPr>
          <p:cNvCxnSpPr/>
          <p:nvPr/>
        </p:nvCxnSpPr>
        <p:spPr>
          <a:xfrm>
            <a:off x="466283" y="4026158"/>
            <a:ext cx="8417325" cy="0"/>
          </a:xfrm>
          <a:prstGeom prst="line">
            <a:avLst/>
          </a:prstGeom>
          <a:ln w="38100">
            <a:prstDash val="dash"/>
          </a:ln>
        </p:spPr>
        <p:style>
          <a:lnRef idx="1">
            <a:schemeClr val="dk1"/>
          </a:lnRef>
          <a:fillRef idx="0">
            <a:schemeClr val="dk1"/>
          </a:fillRef>
          <a:effectRef idx="0">
            <a:schemeClr val="dk1"/>
          </a:effectRef>
          <a:fontRef idx="minor">
            <a:schemeClr val="tx1"/>
          </a:fontRef>
        </p:style>
      </p:cxnSp>
      <p:graphicFrame>
        <p:nvGraphicFramePr>
          <p:cNvPr id="10" name="Chart 9">
            <a:extLst>
              <a:ext uri="{FF2B5EF4-FFF2-40B4-BE49-F238E27FC236}">
                <a16:creationId xmlns:a16="http://schemas.microsoft.com/office/drawing/2014/main" id="{57087535-F177-47A2-8FA4-66C4EEA74A41}"/>
              </a:ext>
            </a:extLst>
          </p:cNvPr>
          <p:cNvGraphicFramePr/>
          <p:nvPr>
            <p:extLst>
              <p:ext uri="{D42A27DB-BD31-4B8C-83A1-F6EECF244321}">
                <p14:modId xmlns:p14="http://schemas.microsoft.com/office/powerpoint/2010/main" val="2286986097"/>
              </p:ext>
            </p:extLst>
          </p:nvPr>
        </p:nvGraphicFramePr>
        <p:xfrm>
          <a:off x="0" y="1844819"/>
          <a:ext cx="8419605" cy="45135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Table 10">
            <a:extLst>
              <a:ext uri="{FF2B5EF4-FFF2-40B4-BE49-F238E27FC236}">
                <a16:creationId xmlns:a16="http://schemas.microsoft.com/office/drawing/2014/main" id="{BAF04237-6766-423F-A242-8BDBBAB7532A}"/>
              </a:ext>
            </a:extLst>
          </p:cNvPr>
          <p:cNvGraphicFramePr>
            <a:graphicFrameLocks noGrp="1"/>
          </p:cNvGraphicFramePr>
          <p:nvPr>
            <p:extLst>
              <p:ext uri="{D42A27DB-BD31-4B8C-83A1-F6EECF244321}">
                <p14:modId xmlns:p14="http://schemas.microsoft.com/office/powerpoint/2010/main" val="3963440316"/>
              </p:ext>
            </p:extLst>
          </p:nvPr>
        </p:nvGraphicFramePr>
        <p:xfrm>
          <a:off x="7936992" y="1837113"/>
          <a:ext cx="1107376" cy="4319847"/>
        </p:xfrm>
        <a:graphic>
          <a:graphicData uri="http://schemas.openxmlformats.org/drawingml/2006/table">
            <a:tbl>
              <a:tblPr>
                <a:tableStyleId>{5C22544A-7EE6-4342-B048-85BDC9FD1C3A}</a:tableStyleId>
              </a:tblPr>
              <a:tblGrid>
                <a:gridCol w="599981">
                  <a:extLst>
                    <a:ext uri="{9D8B030D-6E8A-4147-A177-3AD203B41FA5}">
                      <a16:colId xmlns:a16="http://schemas.microsoft.com/office/drawing/2014/main" val="20000"/>
                    </a:ext>
                  </a:extLst>
                </a:gridCol>
                <a:gridCol w="507395">
                  <a:extLst>
                    <a:ext uri="{9D8B030D-6E8A-4147-A177-3AD203B41FA5}">
                      <a16:colId xmlns:a16="http://schemas.microsoft.com/office/drawing/2014/main" val="2621941874"/>
                    </a:ext>
                  </a:extLst>
                </a:gridCol>
              </a:tblGrid>
              <a:tr h="462112">
                <a:tc>
                  <a:txBody>
                    <a:bodyPr/>
                    <a:lstStyle/>
                    <a:p>
                      <a:pPr algn="ctr" fontAlgn="b">
                        <a:lnSpc>
                          <a:spcPts val="1700"/>
                        </a:lnSpc>
                      </a:pPr>
                      <a:r>
                        <a:rPr lang="en-US" sz="1700" b="1" i="0" u="none" strike="noStrike" dirty="0">
                          <a:solidFill>
                            <a:schemeClr val="accent1"/>
                          </a:solidFill>
                          <a:effectLst/>
                          <a:latin typeface="+mn-lt"/>
                        </a:rPr>
                        <a:t>Total Supp.</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ts val="1700"/>
                        </a:lnSpc>
                      </a:pPr>
                      <a:r>
                        <a:rPr lang="en-US" sz="1700" b="1" i="0" u="none" strike="noStrike" dirty="0">
                          <a:solidFill>
                            <a:schemeClr val="accent4"/>
                          </a:solidFill>
                          <a:effectLst/>
                          <a:latin typeface="+mn-lt"/>
                        </a:rPr>
                        <a:t>Total Opp.</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7849">
                <a:tc>
                  <a:txBody>
                    <a:bodyPr/>
                    <a:lstStyle/>
                    <a:p>
                      <a:pPr algn="ctr" fontAlgn="b"/>
                      <a:r>
                        <a:rPr lang="en-US" sz="1800" b="1" i="0" u="none" strike="noStrike" dirty="0">
                          <a:solidFill>
                            <a:schemeClr val="accent1"/>
                          </a:solidFill>
                          <a:effectLst/>
                          <a:latin typeface="Calibri" panose="020F0502020204030204" pitchFamily="34" charset="0"/>
                        </a:rPr>
                        <a:t>31%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63%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46903897"/>
                  </a:ext>
                </a:extLst>
              </a:tr>
              <a:tr h="487680">
                <a:tc>
                  <a:txBody>
                    <a:bodyPr/>
                    <a:lstStyle/>
                    <a:p>
                      <a:pPr algn="ctr" fontAlgn="b"/>
                      <a:r>
                        <a:rPr lang="en-US" sz="1800" b="1" i="0" u="none" strike="noStrike" dirty="0">
                          <a:solidFill>
                            <a:schemeClr val="accent1"/>
                          </a:solidFill>
                          <a:effectLst/>
                          <a:latin typeface="Calibri" panose="020F0502020204030204" pitchFamily="34" charset="0"/>
                        </a:rPr>
                        <a:t>33%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58%</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71362160"/>
                  </a:ext>
                </a:extLst>
              </a:tr>
              <a:tr h="487680">
                <a:tc>
                  <a:txBody>
                    <a:bodyPr/>
                    <a:lstStyle/>
                    <a:p>
                      <a:pPr algn="ctr" fontAlgn="b"/>
                      <a:r>
                        <a:rPr lang="en-US" sz="1800" b="1" i="0" u="none" strike="noStrike" dirty="0">
                          <a:solidFill>
                            <a:schemeClr val="accent1"/>
                          </a:solidFill>
                          <a:effectLst/>
                          <a:latin typeface="Calibri" panose="020F0502020204030204" pitchFamily="34" charset="0"/>
                        </a:rPr>
                        <a:t>29%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65%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1031135"/>
                  </a:ext>
                </a:extLst>
              </a:tr>
              <a:tr h="587839">
                <a:tc>
                  <a:txBody>
                    <a:bodyPr/>
                    <a:lstStyle/>
                    <a:p>
                      <a:pPr algn="ctr" fontAlgn="b"/>
                      <a:endParaRPr lang="en-US" sz="1800" b="1" i="0" u="none" strike="noStrike" dirty="0">
                        <a:solidFill>
                          <a:schemeClr val="accent1"/>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800" b="1" i="0" u="none" strike="noStrike">
                        <a:solidFill>
                          <a:schemeClr val="accent4"/>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6145364"/>
                  </a:ext>
                </a:extLst>
              </a:tr>
              <a:tr h="413647">
                <a:tc>
                  <a:txBody>
                    <a:bodyPr/>
                    <a:lstStyle/>
                    <a:p>
                      <a:pPr algn="ctr" fontAlgn="b"/>
                      <a:r>
                        <a:rPr lang="en-US" sz="1800" b="1" i="0" u="none" strike="noStrike" dirty="0">
                          <a:solidFill>
                            <a:schemeClr val="accent1"/>
                          </a:solidFill>
                          <a:effectLst/>
                          <a:latin typeface="Calibri" panose="020F0502020204030204" pitchFamily="34" charset="0"/>
                        </a:rPr>
                        <a:t>29%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a:solidFill>
                            <a:schemeClr val="accent4"/>
                          </a:solidFill>
                          <a:effectLst/>
                          <a:latin typeface="Calibri" panose="020F0502020204030204" pitchFamily="34" charset="0"/>
                        </a:rPr>
                        <a:t>66%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87911193"/>
                  </a:ext>
                </a:extLst>
              </a:tr>
              <a:tr h="487680">
                <a:tc>
                  <a:txBody>
                    <a:bodyPr/>
                    <a:lstStyle/>
                    <a:p>
                      <a:pPr algn="ctr" fontAlgn="b"/>
                      <a:r>
                        <a:rPr lang="en-US" sz="1800" b="1" i="0" u="none" strike="noStrike" dirty="0">
                          <a:solidFill>
                            <a:schemeClr val="accent1"/>
                          </a:solidFill>
                          <a:effectLst/>
                          <a:latin typeface="Calibri" panose="020F0502020204030204" pitchFamily="34" charset="0"/>
                        </a:rPr>
                        <a:t>30%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a:solidFill>
                            <a:schemeClr val="accent4"/>
                          </a:solidFill>
                          <a:effectLst/>
                          <a:latin typeface="Calibri" panose="020F0502020204030204" pitchFamily="34" charset="0"/>
                        </a:rPr>
                        <a:t>65%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61160905"/>
                  </a:ext>
                </a:extLst>
              </a:tr>
              <a:tr h="505097">
                <a:tc>
                  <a:txBody>
                    <a:bodyPr/>
                    <a:lstStyle/>
                    <a:p>
                      <a:pPr algn="ctr" fontAlgn="b"/>
                      <a:r>
                        <a:rPr lang="en-US" sz="1800" b="1" i="0" u="none" strike="noStrike" dirty="0">
                          <a:solidFill>
                            <a:schemeClr val="accent1"/>
                          </a:solidFill>
                          <a:effectLst/>
                          <a:latin typeface="Calibri" panose="020F0502020204030204" pitchFamily="34" charset="0"/>
                        </a:rPr>
                        <a:t>38%</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55%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70263">
                <a:tc>
                  <a:txBody>
                    <a:bodyPr/>
                    <a:lstStyle/>
                    <a:p>
                      <a:pPr algn="ctr" fontAlgn="b"/>
                      <a:r>
                        <a:rPr lang="en-US" sz="1800" b="1" i="0" u="none" strike="noStrike" dirty="0">
                          <a:solidFill>
                            <a:schemeClr val="accent1"/>
                          </a:solidFill>
                          <a:effectLst/>
                          <a:latin typeface="Calibri" panose="020F0502020204030204" pitchFamily="34" charset="0"/>
                        </a:rPr>
                        <a:t>35%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55%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70942684"/>
                  </a:ext>
                </a:extLst>
              </a:tr>
            </a:tbl>
          </a:graphicData>
        </a:graphic>
      </p:graphicFrame>
    </p:spTree>
    <p:extLst>
      <p:ext uri="{BB962C8B-B14F-4D97-AF65-F5344CB8AC3E}">
        <p14:creationId xmlns:p14="http://schemas.microsoft.com/office/powerpoint/2010/main" val="1746562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AED444-6933-4EC1-B08A-492FF547C35E}"/>
              </a:ext>
            </a:extLst>
          </p:cNvPr>
          <p:cNvSpPr>
            <a:spLocks noGrp="1"/>
          </p:cNvSpPr>
          <p:nvPr>
            <p:ph type="title"/>
          </p:nvPr>
        </p:nvSpPr>
        <p:spPr/>
        <p:txBody>
          <a:bodyPr/>
          <a:lstStyle/>
          <a:p>
            <a:r>
              <a:rPr lang="en-US" dirty="0"/>
              <a:t>Voters next heard a brief exchange of pros </a:t>
            </a:r>
            <a:br>
              <a:rPr lang="en-US" dirty="0"/>
            </a:br>
            <a:r>
              <a:rPr lang="en-US" dirty="0"/>
              <a:t>and cons regarding the diversion proposal.</a:t>
            </a:r>
          </a:p>
        </p:txBody>
      </p:sp>
      <p:sp>
        <p:nvSpPr>
          <p:cNvPr id="4" name="Text Placeholder 3">
            <a:extLst>
              <a:ext uri="{FF2B5EF4-FFF2-40B4-BE49-F238E27FC236}">
                <a16:creationId xmlns:a16="http://schemas.microsoft.com/office/drawing/2014/main" id="{945CDEE0-36D0-4C2E-8983-1DC053CF84CD}"/>
              </a:ext>
            </a:extLst>
          </p:cNvPr>
          <p:cNvSpPr>
            <a:spLocks noGrp="1"/>
          </p:cNvSpPr>
          <p:nvPr>
            <p:ph type="body" sz="quarter" idx="10"/>
          </p:nvPr>
        </p:nvSpPr>
        <p:spPr/>
        <p:txBody>
          <a:bodyPr/>
          <a:lstStyle/>
          <a:p>
            <a:r>
              <a:rPr lang="en-US" dirty="0"/>
              <a:t>Q9. Having heard this, would you support or oppose diverting funding from Program Open Space to help balance the state budget? </a:t>
            </a:r>
          </a:p>
        </p:txBody>
      </p:sp>
      <p:sp>
        <p:nvSpPr>
          <p:cNvPr id="7" name="TextBox 6">
            <a:extLst>
              <a:ext uri="{FF2B5EF4-FFF2-40B4-BE49-F238E27FC236}">
                <a16:creationId xmlns:a16="http://schemas.microsoft.com/office/drawing/2014/main" id="{2F0CEB0C-DC65-413D-A217-8843ED8431E3}"/>
              </a:ext>
            </a:extLst>
          </p:cNvPr>
          <p:cNvSpPr txBox="1"/>
          <p:nvPr/>
        </p:nvSpPr>
        <p:spPr>
          <a:xfrm>
            <a:off x="380495" y="1348089"/>
            <a:ext cx="3944827" cy="4493538"/>
          </a:xfrm>
          <a:prstGeom prst="rect">
            <a:avLst/>
          </a:prstGeom>
          <a:solidFill>
            <a:schemeClr val="accent2">
              <a:lumMod val="20000"/>
              <a:lumOff val="80000"/>
            </a:schemeClr>
          </a:solidFill>
        </p:spPr>
        <p:txBody>
          <a:bodyPr wrap="square">
            <a:spAutoFit/>
          </a:bodyPr>
          <a:lstStyle/>
          <a:p>
            <a:pPr algn="just"/>
            <a:r>
              <a:rPr lang="en-US" sz="2200" b="1" u="sng" dirty="0">
                <a:solidFill>
                  <a:schemeClr val="accent1"/>
                </a:solidFill>
              </a:rPr>
              <a:t>Supporters</a:t>
            </a:r>
            <a:r>
              <a:rPr lang="en-US" sz="2200" dirty="0"/>
              <a:t> say the coronavirus pandemic and its economic impacts are a crisis that could force devastating cuts to healthcare, education and public safety during the budget crisis. It makes sense to borrow these funds for now to help balance the state budget, especially when Maryland already has hundreds of thousands of acres of state and local parks, and open space.</a:t>
            </a:r>
          </a:p>
        </p:txBody>
      </p:sp>
      <p:sp>
        <p:nvSpPr>
          <p:cNvPr id="9" name="TextBox 8">
            <a:extLst>
              <a:ext uri="{FF2B5EF4-FFF2-40B4-BE49-F238E27FC236}">
                <a16:creationId xmlns:a16="http://schemas.microsoft.com/office/drawing/2014/main" id="{98F783B4-BA40-4DDF-836B-295FB4AA536F}"/>
              </a:ext>
            </a:extLst>
          </p:cNvPr>
          <p:cNvSpPr txBox="1"/>
          <p:nvPr/>
        </p:nvSpPr>
        <p:spPr>
          <a:xfrm>
            <a:off x="4705816" y="1348089"/>
            <a:ext cx="4057690" cy="4493538"/>
          </a:xfrm>
          <a:prstGeom prst="rect">
            <a:avLst/>
          </a:prstGeom>
          <a:solidFill>
            <a:schemeClr val="accent5">
              <a:lumMod val="20000"/>
              <a:lumOff val="80000"/>
            </a:schemeClr>
          </a:solidFill>
        </p:spPr>
        <p:txBody>
          <a:bodyPr wrap="square">
            <a:spAutoFit/>
          </a:bodyPr>
          <a:lstStyle/>
          <a:p>
            <a:pPr algn="just"/>
            <a:r>
              <a:rPr lang="en-US" sz="2200" b="1" u="sng" dirty="0">
                <a:solidFill>
                  <a:schemeClr val="accent4"/>
                </a:solidFill>
              </a:rPr>
              <a:t>Opponents</a:t>
            </a:r>
            <a:r>
              <a:rPr lang="en-US" sz="2200" dirty="0"/>
              <a:t> say that nothing is more important than clean, safe water to drink, fish and swim in; protecting Chesapeake Bay should be a top priority. We should not use Program Open Space as a piggy-bank to fix the state budget, but should continue using those funds for their dedicated purposes: conserving natural areas and protecting drinking water sources and wildlife for future generations.</a:t>
            </a:r>
          </a:p>
        </p:txBody>
      </p:sp>
    </p:spTree>
    <p:extLst>
      <p:ext uri="{BB962C8B-B14F-4D97-AF65-F5344CB8AC3E}">
        <p14:creationId xmlns:p14="http://schemas.microsoft.com/office/powerpoint/2010/main" val="2999642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id="{6BFD8398-B552-4375-9904-2CB730EBF28D}"/>
              </a:ext>
            </a:extLst>
          </p:cNvPr>
          <p:cNvGraphicFramePr/>
          <p:nvPr>
            <p:extLst>
              <p:ext uri="{D42A27DB-BD31-4B8C-83A1-F6EECF244321}">
                <p14:modId xmlns:p14="http://schemas.microsoft.com/office/powerpoint/2010/main" val="2497719755"/>
              </p:ext>
            </p:extLst>
          </p:nvPr>
        </p:nvGraphicFramePr>
        <p:xfrm>
          <a:off x="5667895" y="2313716"/>
          <a:ext cx="2611201" cy="3851951"/>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Placeholder 9">
            <a:extLst>
              <a:ext uri="{FF2B5EF4-FFF2-40B4-BE49-F238E27FC236}">
                <a16:creationId xmlns:a16="http://schemas.microsoft.com/office/drawing/2014/main" id="{E6F1408C-FDAB-4844-8D8F-1C3E8357D7CE}"/>
              </a:ext>
            </a:extLst>
          </p:cNvPr>
          <p:cNvSpPr>
            <a:spLocks noGrp="1"/>
          </p:cNvSpPr>
          <p:nvPr>
            <p:ph type="body" sz="quarter" idx="10"/>
          </p:nvPr>
        </p:nvSpPr>
        <p:spPr/>
        <p:txBody>
          <a:bodyPr/>
          <a:lstStyle/>
          <a:p>
            <a:r>
              <a:rPr lang="en-US" dirty="0"/>
              <a:t>Q8 &amp; Q9. Would you support or oppose diverting funding from Program Open Space to help balance the state budget? </a:t>
            </a:r>
          </a:p>
        </p:txBody>
      </p:sp>
      <p:graphicFrame>
        <p:nvGraphicFramePr>
          <p:cNvPr id="4" name="Chart 3"/>
          <p:cNvGraphicFramePr/>
          <p:nvPr>
            <p:extLst>
              <p:ext uri="{D42A27DB-BD31-4B8C-83A1-F6EECF244321}">
                <p14:modId xmlns:p14="http://schemas.microsoft.com/office/powerpoint/2010/main" val="1457871401"/>
              </p:ext>
            </p:extLst>
          </p:nvPr>
        </p:nvGraphicFramePr>
        <p:xfrm>
          <a:off x="1957836" y="2313716"/>
          <a:ext cx="2611201" cy="3851951"/>
        </p:xfrm>
        <a:graphic>
          <a:graphicData uri="http://schemas.openxmlformats.org/drawingml/2006/chart">
            <c:chart xmlns:c="http://schemas.openxmlformats.org/drawingml/2006/chart" xmlns:r="http://schemas.openxmlformats.org/officeDocument/2006/relationships" r:id="rId3"/>
          </a:graphicData>
        </a:graphic>
      </p:graphicFrame>
      <p:sp>
        <p:nvSpPr>
          <p:cNvPr id="5" name="Right Bracket 4"/>
          <p:cNvSpPr/>
          <p:nvPr/>
        </p:nvSpPr>
        <p:spPr bwMode="auto">
          <a:xfrm>
            <a:off x="3374425" y="2429606"/>
            <a:ext cx="146304" cy="935593"/>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6" name="Right Bracket 5"/>
          <p:cNvSpPr/>
          <p:nvPr/>
        </p:nvSpPr>
        <p:spPr bwMode="auto">
          <a:xfrm>
            <a:off x="3889124" y="3932807"/>
            <a:ext cx="146304" cy="924373"/>
          </a:xfrm>
          <a:prstGeom prst="rightBracke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7" name="TextBox 6"/>
          <p:cNvSpPr txBox="1"/>
          <p:nvPr/>
        </p:nvSpPr>
        <p:spPr>
          <a:xfrm>
            <a:off x="3464653" y="2473077"/>
            <a:ext cx="1189964" cy="826765"/>
          </a:xfrm>
          <a:prstGeom prst="rect">
            <a:avLst/>
          </a:prstGeom>
          <a:noFill/>
        </p:spPr>
        <p:txBody>
          <a:bodyPr wrap="square" rtlCol="0">
            <a:spAutoFit/>
          </a:bodyPr>
          <a:lstStyle/>
          <a:p>
            <a:pPr algn="ctr">
              <a:lnSpc>
                <a:spcPts val="1900"/>
              </a:lnSpc>
            </a:pPr>
            <a:r>
              <a:rPr lang="en-US" b="1" dirty="0">
                <a:solidFill>
                  <a:schemeClr val="accent1"/>
                </a:solidFill>
              </a:rPr>
              <a:t>Total Support</a:t>
            </a:r>
            <a:br>
              <a:rPr lang="en-US" b="1" dirty="0">
                <a:solidFill>
                  <a:schemeClr val="accent1"/>
                </a:solidFill>
              </a:rPr>
            </a:br>
            <a:r>
              <a:rPr lang="en-US" b="1" dirty="0">
                <a:solidFill>
                  <a:schemeClr val="accent1"/>
                </a:solidFill>
              </a:rPr>
              <a:t>31%</a:t>
            </a:r>
          </a:p>
        </p:txBody>
      </p:sp>
      <p:sp>
        <p:nvSpPr>
          <p:cNvPr id="8" name="TextBox 7"/>
          <p:cNvSpPr txBox="1"/>
          <p:nvPr/>
        </p:nvSpPr>
        <p:spPr>
          <a:xfrm>
            <a:off x="3926717" y="3991429"/>
            <a:ext cx="1281232" cy="823302"/>
          </a:xfrm>
          <a:prstGeom prst="rect">
            <a:avLst/>
          </a:prstGeom>
          <a:noFill/>
        </p:spPr>
        <p:txBody>
          <a:bodyPr wrap="square" rtlCol="0">
            <a:spAutoFit/>
          </a:bodyPr>
          <a:lstStyle/>
          <a:p>
            <a:pPr algn="ctr">
              <a:lnSpc>
                <a:spcPts val="1900"/>
              </a:lnSpc>
            </a:pPr>
            <a:r>
              <a:rPr lang="en-US" b="1" dirty="0">
                <a:solidFill>
                  <a:schemeClr val="accent4"/>
                </a:solidFill>
              </a:rPr>
              <a:t>Total Oppose</a:t>
            </a:r>
            <a:br>
              <a:rPr lang="en-US" b="1" dirty="0">
                <a:solidFill>
                  <a:schemeClr val="accent4"/>
                </a:solidFill>
              </a:rPr>
            </a:br>
            <a:r>
              <a:rPr lang="en-US" b="1" dirty="0">
                <a:solidFill>
                  <a:schemeClr val="accent4"/>
                </a:solidFill>
              </a:rPr>
              <a:t>63%</a:t>
            </a:r>
          </a:p>
        </p:txBody>
      </p:sp>
      <p:graphicFrame>
        <p:nvGraphicFramePr>
          <p:cNvPr id="9" name="Table 8"/>
          <p:cNvGraphicFramePr>
            <a:graphicFrameLocks noGrp="1"/>
          </p:cNvGraphicFramePr>
          <p:nvPr/>
        </p:nvGraphicFramePr>
        <p:xfrm>
          <a:off x="71919" y="2479738"/>
          <a:ext cx="1931753" cy="3281245"/>
        </p:xfrm>
        <a:graphic>
          <a:graphicData uri="http://schemas.openxmlformats.org/drawingml/2006/table">
            <a:tbl>
              <a:tblPr>
                <a:tableStyleId>{5C22544A-7EE6-4342-B048-85BDC9FD1C3A}</a:tableStyleId>
              </a:tblPr>
              <a:tblGrid>
                <a:gridCol w="1931753">
                  <a:extLst>
                    <a:ext uri="{9D8B030D-6E8A-4147-A177-3AD203B41FA5}">
                      <a16:colId xmlns:a16="http://schemas.microsoft.com/office/drawing/2014/main" val="20000"/>
                    </a:ext>
                  </a:extLst>
                </a:gridCol>
              </a:tblGrid>
              <a:tr h="0">
                <a:tc>
                  <a:txBody>
                    <a:bodyPr/>
                    <a:lstStyle/>
                    <a:p>
                      <a:pPr algn="r" fontAlgn="ctr"/>
                      <a:r>
                        <a:rPr lang="en-US" sz="1800" u="none" strike="noStrike" dirty="0">
                          <a:effectLst/>
                          <a:latin typeface="+mn-lt"/>
                        </a:rPr>
                        <a:t>Strongly support</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05894">
                <a:tc>
                  <a:txBody>
                    <a:bodyPr/>
                    <a:lstStyle/>
                    <a:p>
                      <a:pPr algn="r" fontAlgn="b"/>
                      <a:r>
                        <a:rPr lang="en-US" sz="1800" u="none" strike="noStrike" dirty="0">
                          <a:effectLst/>
                          <a:latin typeface="+mn-lt"/>
                        </a:rPr>
                        <a:t>Somewhat support</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66302">
                <a:tc>
                  <a:txBody>
                    <a:bodyPr/>
                    <a:lstStyle/>
                    <a:p>
                      <a:pPr algn="r" fontAlgn="ct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875">
                <a:tc>
                  <a:txBody>
                    <a:bodyPr/>
                    <a:lstStyle/>
                    <a:p>
                      <a:pPr algn="r" fontAlgn="ctr"/>
                      <a:r>
                        <a:rPr lang="en-US" sz="1800" u="none" strike="noStrike" dirty="0">
                          <a:effectLst/>
                          <a:latin typeface="+mn-lt"/>
                        </a:rPr>
                        <a:t>Somewhat oppose</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00599">
                <a:tc>
                  <a:txBody>
                    <a:bodyPr/>
                    <a:lstStyle/>
                    <a:p>
                      <a:pPr algn="r" fontAlgn="b"/>
                      <a:r>
                        <a:rPr lang="en-US" sz="1800" u="none" strike="noStrike" dirty="0">
                          <a:effectLst/>
                          <a:latin typeface="+mn-lt"/>
                        </a:rPr>
                        <a:t>Strongly oppose</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66302">
                <a:tc>
                  <a:txBody>
                    <a:bodyPr/>
                    <a:lstStyle/>
                    <a:p>
                      <a:pPr algn="r" fontAlgn="ct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23333">
                <a:tc>
                  <a:txBody>
                    <a:bodyPr/>
                    <a:lstStyle/>
                    <a:p>
                      <a:pPr algn="r" fontAlgn="ctr"/>
                      <a:r>
                        <a:rPr lang="en-US" sz="1800" u="none" strike="noStrike" dirty="0">
                          <a:effectLst/>
                          <a:latin typeface="+mn-lt"/>
                        </a:rPr>
                        <a:t>Don’t know</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11" name="Right Bracket 10"/>
          <p:cNvSpPr/>
          <p:nvPr/>
        </p:nvSpPr>
        <p:spPr bwMode="auto">
          <a:xfrm>
            <a:off x="7260106" y="2419083"/>
            <a:ext cx="146304" cy="935593"/>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12" name="Right Bracket 11"/>
          <p:cNvSpPr/>
          <p:nvPr/>
        </p:nvSpPr>
        <p:spPr bwMode="auto">
          <a:xfrm>
            <a:off x="7439577" y="3943330"/>
            <a:ext cx="146304" cy="924373"/>
          </a:xfrm>
          <a:prstGeom prst="rightBracke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13" name="TextBox 12"/>
          <p:cNvSpPr txBox="1"/>
          <p:nvPr/>
        </p:nvSpPr>
        <p:spPr>
          <a:xfrm>
            <a:off x="7350333" y="2473077"/>
            <a:ext cx="1189964" cy="826765"/>
          </a:xfrm>
          <a:prstGeom prst="rect">
            <a:avLst/>
          </a:prstGeom>
          <a:noFill/>
        </p:spPr>
        <p:txBody>
          <a:bodyPr wrap="square" rtlCol="0">
            <a:spAutoFit/>
          </a:bodyPr>
          <a:lstStyle/>
          <a:p>
            <a:pPr algn="ctr">
              <a:lnSpc>
                <a:spcPts val="1900"/>
              </a:lnSpc>
            </a:pPr>
            <a:r>
              <a:rPr lang="en-US" b="1" dirty="0">
                <a:solidFill>
                  <a:schemeClr val="accent1"/>
                </a:solidFill>
              </a:rPr>
              <a:t>Total Support</a:t>
            </a:r>
            <a:br>
              <a:rPr lang="en-US" b="1" dirty="0">
                <a:solidFill>
                  <a:schemeClr val="accent1"/>
                </a:solidFill>
              </a:rPr>
            </a:br>
            <a:r>
              <a:rPr lang="en-US" b="1" dirty="0">
                <a:solidFill>
                  <a:schemeClr val="accent1"/>
                </a:solidFill>
              </a:rPr>
              <a:t>38%</a:t>
            </a:r>
          </a:p>
        </p:txBody>
      </p:sp>
      <p:sp>
        <p:nvSpPr>
          <p:cNvPr id="14" name="TextBox 13"/>
          <p:cNvSpPr txBox="1"/>
          <p:nvPr/>
        </p:nvSpPr>
        <p:spPr>
          <a:xfrm>
            <a:off x="7477169" y="4001952"/>
            <a:ext cx="1281232" cy="826765"/>
          </a:xfrm>
          <a:prstGeom prst="rect">
            <a:avLst/>
          </a:prstGeom>
          <a:noFill/>
        </p:spPr>
        <p:txBody>
          <a:bodyPr wrap="square" rtlCol="0">
            <a:spAutoFit/>
          </a:bodyPr>
          <a:lstStyle/>
          <a:p>
            <a:pPr algn="ctr">
              <a:lnSpc>
                <a:spcPts val="1900"/>
              </a:lnSpc>
            </a:pPr>
            <a:r>
              <a:rPr lang="en-US" b="1" dirty="0">
                <a:solidFill>
                  <a:schemeClr val="accent4"/>
                </a:solidFill>
              </a:rPr>
              <a:t>Total Oppose</a:t>
            </a:r>
            <a:br>
              <a:rPr lang="en-US" b="1" dirty="0">
                <a:solidFill>
                  <a:schemeClr val="accent4"/>
                </a:solidFill>
              </a:rPr>
            </a:br>
            <a:r>
              <a:rPr lang="en-US" b="1" dirty="0">
                <a:solidFill>
                  <a:schemeClr val="accent4"/>
                </a:solidFill>
              </a:rPr>
              <a:t>55%</a:t>
            </a:r>
          </a:p>
        </p:txBody>
      </p:sp>
      <p:sp>
        <p:nvSpPr>
          <p:cNvPr id="15" name="TextBox 14">
            <a:extLst>
              <a:ext uri="{FF2B5EF4-FFF2-40B4-BE49-F238E27FC236}">
                <a16:creationId xmlns:a16="http://schemas.microsoft.com/office/drawing/2014/main" id="{BB4AAE97-BD27-45DF-9C80-4E7CD92EF4DA}"/>
              </a:ext>
            </a:extLst>
          </p:cNvPr>
          <p:cNvSpPr txBox="1"/>
          <p:nvPr/>
        </p:nvSpPr>
        <p:spPr>
          <a:xfrm>
            <a:off x="2139283" y="1584671"/>
            <a:ext cx="2128399" cy="369332"/>
          </a:xfrm>
          <a:prstGeom prst="rect">
            <a:avLst/>
          </a:prstGeom>
          <a:solidFill>
            <a:schemeClr val="accent6">
              <a:lumMod val="40000"/>
              <a:lumOff val="60000"/>
            </a:schemeClr>
          </a:solidFill>
          <a:ln>
            <a:solidFill>
              <a:schemeClr val="accent1"/>
            </a:solidFill>
          </a:ln>
        </p:spPr>
        <p:txBody>
          <a:bodyPr wrap="square" rtlCol="0">
            <a:spAutoFit/>
          </a:bodyPr>
          <a:lstStyle>
            <a:defPPr>
              <a:defRPr lang="en-US"/>
            </a:defPPr>
            <a:lvl1pPr algn="ctr">
              <a:defRPr b="1"/>
            </a:lvl1pPr>
          </a:lstStyle>
          <a:p>
            <a:r>
              <a:rPr lang="en-US" dirty="0"/>
              <a:t>Initial Opinion</a:t>
            </a:r>
          </a:p>
        </p:txBody>
      </p:sp>
      <p:sp>
        <p:nvSpPr>
          <p:cNvPr id="16" name="TextBox 15">
            <a:extLst>
              <a:ext uri="{FF2B5EF4-FFF2-40B4-BE49-F238E27FC236}">
                <a16:creationId xmlns:a16="http://schemas.microsoft.com/office/drawing/2014/main" id="{6381443A-B444-42B3-99DD-25E5B41CA2F9}"/>
              </a:ext>
            </a:extLst>
          </p:cNvPr>
          <p:cNvSpPr txBox="1"/>
          <p:nvPr/>
        </p:nvSpPr>
        <p:spPr>
          <a:xfrm>
            <a:off x="5864924" y="1584671"/>
            <a:ext cx="2128399" cy="369332"/>
          </a:xfrm>
          <a:prstGeom prst="rect">
            <a:avLst/>
          </a:prstGeom>
          <a:solidFill>
            <a:schemeClr val="accent6">
              <a:lumMod val="40000"/>
              <a:lumOff val="60000"/>
            </a:schemeClr>
          </a:solidFill>
          <a:ln>
            <a:solidFill>
              <a:schemeClr val="accent1"/>
            </a:solidFill>
          </a:ln>
        </p:spPr>
        <p:txBody>
          <a:bodyPr wrap="square" rtlCol="0">
            <a:spAutoFit/>
          </a:bodyPr>
          <a:lstStyle>
            <a:defPPr>
              <a:defRPr lang="en-US"/>
            </a:defPPr>
            <a:lvl1pPr algn="ctr">
              <a:defRPr b="1"/>
            </a:lvl1pPr>
          </a:lstStyle>
          <a:p>
            <a:r>
              <a:rPr lang="en-US" dirty="0"/>
              <a:t>After Pro/Con</a:t>
            </a:r>
          </a:p>
        </p:txBody>
      </p:sp>
      <p:sp>
        <p:nvSpPr>
          <p:cNvPr id="18" name="Title 17">
            <a:extLst>
              <a:ext uri="{FF2B5EF4-FFF2-40B4-BE49-F238E27FC236}">
                <a16:creationId xmlns:a16="http://schemas.microsoft.com/office/drawing/2014/main" id="{D1674675-3D6C-4177-A0F5-2D560FD57B34}"/>
              </a:ext>
            </a:extLst>
          </p:cNvPr>
          <p:cNvSpPr>
            <a:spLocks noGrp="1"/>
          </p:cNvSpPr>
          <p:nvPr>
            <p:ph type="title"/>
          </p:nvPr>
        </p:nvSpPr>
        <p:spPr/>
        <p:txBody>
          <a:bodyPr/>
          <a:lstStyle/>
          <a:p>
            <a:r>
              <a:rPr lang="en-US" dirty="0"/>
              <a:t>After this exchange, a majority still opposes diverting funding from Program Open Space.</a:t>
            </a:r>
          </a:p>
        </p:txBody>
      </p:sp>
    </p:spTree>
    <p:extLst>
      <p:ext uri="{BB962C8B-B14F-4D97-AF65-F5344CB8AC3E}">
        <p14:creationId xmlns:p14="http://schemas.microsoft.com/office/powerpoint/2010/main" val="1476506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Segmenting the Electorate </a:t>
            </a:r>
            <a:br>
              <a:rPr lang="en-US" dirty="0"/>
            </a:br>
            <a:r>
              <a:rPr lang="en-US" dirty="0"/>
              <a:t>by Consistency of Opinion on Diversions</a:t>
            </a:r>
          </a:p>
        </p:txBody>
      </p:sp>
      <p:sp>
        <p:nvSpPr>
          <p:cNvPr id="4" name="Text Placeholder 3">
            <a:extLst>
              <a:ext uri="{FF2B5EF4-FFF2-40B4-BE49-F238E27FC236}">
                <a16:creationId xmlns:a16="http://schemas.microsoft.com/office/drawing/2014/main" id="{544DBA53-6186-4266-93D4-DE5000C6656B}"/>
              </a:ext>
            </a:extLst>
          </p:cNvPr>
          <p:cNvSpPr>
            <a:spLocks noGrp="1"/>
          </p:cNvSpPr>
          <p:nvPr>
            <p:ph type="body" sz="quarter" idx="10"/>
          </p:nvPr>
        </p:nvSpPr>
        <p:spPr/>
        <p:txBody>
          <a:bodyPr/>
          <a:lstStyle/>
          <a:p>
            <a:endParaRPr lang="en-US"/>
          </a:p>
        </p:txBody>
      </p:sp>
      <p:sp>
        <p:nvSpPr>
          <p:cNvPr id="6" name="TextBox 5"/>
          <p:cNvSpPr txBox="1"/>
          <p:nvPr/>
        </p:nvSpPr>
        <p:spPr>
          <a:xfrm>
            <a:off x="119270" y="1328484"/>
            <a:ext cx="4476108" cy="4727448"/>
          </a:xfrm>
          <a:prstGeom prst="rect">
            <a:avLst/>
          </a:prstGeom>
          <a:solidFill>
            <a:schemeClr val="accent6">
              <a:lumMod val="20000"/>
              <a:lumOff val="80000"/>
            </a:schemeClr>
          </a:solidFill>
          <a:effectLst/>
        </p:spPr>
        <p:txBody>
          <a:bodyPr wrap="square" tIns="9144" bIns="9144" rtlCol="0">
            <a:spAutoFit/>
          </a:bodyPr>
          <a:lstStyle/>
          <a:p>
            <a:pPr marL="285750" indent="-285750" algn="just">
              <a:buFont typeface="Wingdings" pitchFamily="2" charset="2"/>
              <a:buChar char="v"/>
            </a:pPr>
            <a:r>
              <a:rPr lang="en-US" sz="1800" b="1" dirty="0">
                <a:solidFill>
                  <a:schemeClr val="accent1"/>
                </a:solidFill>
                <a:latin typeface="+mn-lt"/>
              </a:rPr>
              <a:t>Consistent Pro-Diversion: </a:t>
            </a:r>
            <a:r>
              <a:rPr lang="en-US" sz="1800" dirty="0">
                <a:latin typeface="+mn-lt"/>
              </a:rPr>
              <a:t>Voters who consistently indicated they would support the proposal to divert funding from Program Open Space.</a:t>
            </a:r>
            <a:endParaRPr lang="en-US" sz="1800" b="1" dirty="0">
              <a:solidFill>
                <a:srgbClr val="0C4D88"/>
              </a:solidFill>
              <a:latin typeface="+mn-lt"/>
            </a:endParaRPr>
          </a:p>
          <a:p>
            <a:pPr algn="just"/>
            <a:endParaRPr lang="en-US" dirty="0"/>
          </a:p>
          <a:p>
            <a:pPr marL="285750" indent="-285750" algn="just">
              <a:buFont typeface="Wingdings" pitchFamily="2" charset="2"/>
              <a:buChar char="v"/>
            </a:pPr>
            <a:r>
              <a:rPr lang="en-US" b="1" dirty="0">
                <a:solidFill>
                  <a:schemeClr val="accent4"/>
                </a:solidFill>
              </a:rPr>
              <a:t>Consistent Anti-Diversion:</a:t>
            </a:r>
            <a:r>
              <a:rPr lang="en-US" dirty="0">
                <a:solidFill>
                  <a:schemeClr val="accent4"/>
                </a:solidFill>
              </a:rPr>
              <a:t> </a:t>
            </a:r>
            <a:r>
              <a:rPr lang="en-US" dirty="0"/>
              <a:t>Voters who consistently indicated they would oppose the diversion proposal.</a:t>
            </a:r>
            <a:endParaRPr lang="en-US" b="1" dirty="0">
              <a:solidFill>
                <a:srgbClr val="0C4D88"/>
              </a:solidFill>
            </a:endParaRPr>
          </a:p>
          <a:p>
            <a:pPr marL="285750" indent="-285750" algn="just">
              <a:buFont typeface="Wingdings" pitchFamily="2" charset="2"/>
              <a:buChar char="v"/>
            </a:pPr>
            <a:endParaRPr lang="en-US" sz="1800" dirty="0">
              <a:latin typeface="+mn-lt"/>
            </a:endParaRPr>
          </a:p>
          <a:p>
            <a:pPr marL="285750" indent="-285750" algn="just">
              <a:buFont typeface="Wingdings" pitchFamily="2" charset="2"/>
              <a:buChar char="v"/>
            </a:pPr>
            <a:r>
              <a:rPr lang="en-US" b="1" dirty="0">
                <a:solidFill>
                  <a:srgbClr val="A5A5A5">
                    <a:lumMod val="50000"/>
                  </a:srgbClr>
                </a:solidFill>
              </a:rPr>
              <a:t>Swing: </a:t>
            </a:r>
            <a:r>
              <a:rPr lang="en-US" dirty="0"/>
              <a:t>Voters who do not fall into any of the other categories – remaining consistently undecided or switching positions.</a:t>
            </a:r>
            <a:endParaRPr lang="en-US" sz="1800" dirty="0">
              <a:latin typeface="+mn-lt"/>
            </a:endParaRPr>
          </a:p>
          <a:p>
            <a:pPr marL="285750" indent="-285750" algn="just">
              <a:buFont typeface="Wingdings" pitchFamily="2" charset="2"/>
              <a:buChar char="v"/>
            </a:pPr>
            <a:endParaRPr lang="en-US" sz="1800" dirty="0">
              <a:latin typeface="+mn-lt"/>
            </a:endParaRPr>
          </a:p>
          <a:p>
            <a:pPr algn="just"/>
            <a:r>
              <a:rPr lang="en-US" sz="1800" dirty="0">
                <a:latin typeface="+mn-lt"/>
              </a:rPr>
              <a:t>The following slide shows demographic groups that </a:t>
            </a:r>
            <a:r>
              <a:rPr lang="en-US" sz="1800" i="1" dirty="0">
                <a:latin typeface="+mn-lt"/>
              </a:rPr>
              <a:t>disproportionately</a:t>
            </a:r>
            <a:r>
              <a:rPr lang="en-US" sz="1800" dirty="0">
                <a:latin typeface="+mn-lt"/>
              </a:rPr>
              <a:t> fall into one category or the other.</a:t>
            </a:r>
          </a:p>
        </p:txBody>
      </p:sp>
      <p:graphicFrame>
        <p:nvGraphicFramePr>
          <p:cNvPr id="7" name="Chart 6"/>
          <p:cNvGraphicFramePr/>
          <p:nvPr>
            <p:extLst>
              <p:ext uri="{D42A27DB-BD31-4B8C-83A1-F6EECF244321}">
                <p14:modId xmlns:p14="http://schemas.microsoft.com/office/powerpoint/2010/main" val="230589513"/>
              </p:ext>
            </p:extLst>
          </p:nvPr>
        </p:nvGraphicFramePr>
        <p:xfrm>
          <a:off x="3211402" y="1333500"/>
          <a:ext cx="5862919" cy="41600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3420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14289-7454-452A-9D34-A99C76EEEF59}"/>
              </a:ext>
            </a:extLst>
          </p:cNvPr>
          <p:cNvSpPr>
            <a:spLocks noGrp="1"/>
          </p:cNvSpPr>
          <p:nvPr>
            <p:ph type="title"/>
          </p:nvPr>
        </p:nvSpPr>
        <p:spPr/>
        <p:txBody>
          <a:bodyPr/>
          <a:lstStyle/>
          <a:p>
            <a:r>
              <a:rPr lang="en-US" dirty="0"/>
              <a:t>Demographic Profile of the Segments</a:t>
            </a:r>
          </a:p>
        </p:txBody>
      </p:sp>
      <p:sp>
        <p:nvSpPr>
          <p:cNvPr id="4" name="Text Placeholder 3">
            <a:extLst>
              <a:ext uri="{FF2B5EF4-FFF2-40B4-BE49-F238E27FC236}">
                <a16:creationId xmlns:a16="http://schemas.microsoft.com/office/drawing/2014/main" id="{7624A944-AC70-4283-A5DC-C4C90F6C9A1C}"/>
              </a:ext>
            </a:extLst>
          </p:cNvPr>
          <p:cNvSpPr>
            <a:spLocks noGrp="1"/>
          </p:cNvSpPr>
          <p:nvPr>
            <p:ph type="body" sz="quarter" idx="10"/>
          </p:nvPr>
        </p:nvSpPr>
        <p:spPr/>
        <p:txBody>
          <a:bodyPr/>
          <a:lstStyle/>
          <a:p>
            <a:endParaRPr lang="en-US"/>
          </a:p>
        </p:txBody>
      </p:sp>
      <p:graphicFrame>
        <p:nvGraphicFramePr>
          <p:cNvPr id="6" name="Table 5">
            <a:extLst>
              <a:ext uri="{FF2B5EF4-FFF2-40B4-BE49-F238E27FC236}">
                <a16:creationId xmlns:a16="http://schemas.microsoft.com/office/drawing/2014/main" id="{09B0F406-F141-4B26-A433-C2DBDCFDF297}"/>
              </a:ext>
            </a:extLst>
          </p:cNvPr>
          <p:cNvGraphicFramePr>
            <a:graphicFrameLocks noGrp="1"/>
          </p:cNvGraphicFramePr>
          <p:nvPr>
            <p:extLst>
              <p:ext uri="{D42A27DB-BD31-4B8C-83A1-F6EECF244321}">
                <p14:modId xmlns:p14="http://schemas.microsoft.com/office/powerpoint/2010/main" val="2404938249"/>
              </p:ext>
            </p:extLst>
          </p:nvPr>
        </p:nvGraphicFramePr>
        <p:xfrm>
          <a:off x="152400" y="838200"/>
          <a:ext cx="8801100" cy="5318758"/>
        </p:xfrm>
        <a:graphic>
          <a:graphicData uri="http://schemas.openxmlformats.org/drawingml/2006/table">
            <a:tbl>
              <a:tblPr firstRow="1" bandRow="1">
                <a:tableStyleId>{073A0DAA-6AF3-43AB-8588-CEC1D06C72B9}</a:tableStyleId>
              </a:tblPr>
              <a:tblGrid>
                <a:gridCol w="2933700">
                  <a:extLst>
                    <a:ext uri="{9D8B030D-6E8A-4147-A177-3AD203B41FA5}">
                      <a16:colId xmlns:a16="http://schemas.microsoft.com/office/drawing/2014/main" val="3157493445"/>
                    </a:ext>
                  </a:extLst>
                </a:gridCol>
                <a:gridCol w="2933700">
                  <a:extLst>
                    <a:ext uri="{9D8B030D-6E8A-4147-A177-3AD203B41FA5}">
                      <a16:colId xmlns:a16="http://schemas.microsoft.com/office/drawing/2014/main" val="3535129216"/>
                    </a:ext>
                  </a:extLst>
                </a:gridCol>
                <a:gridCol w="2933700">
                  <a:extLst>
                    <a:ext uri="{9D8B030D-6E8A-4147-A177-3AD203B41FA5}">
                      <a16:colId xmlns:a16="http://schemas.microsoft.com/office/drawing/2014/main" val="2907405590"/>
                    </a:ext>
                  </a:extLst>
                </a:gridCol>
              </a:tblGrid>
              <a:tr h="301999">
                <a:tc>
                  <a:txBody>
                    <a:bodyPr/>
                    <a:lstStyle/>
                    <a:p>
                      <a:pPr algn="ctr"/>
                      <a:r>
                        <a:rPr lang="en-US" sz="1800" dirty="0">
                          <a:solidFill>
                            <a:schemeClr val="accent3"/>
                          </a:solidFill>
                          <a:latin typeface="+mn-lt"/>
                        </a:rPr>
                        <a:t>Consistent Pro-Diversion</a:t>
                      </a:r>
                    </a:p>
                  </a:txBody>
                  <a:tcPr marL="0" marR="0" marT="0" marB="0" anchor="ctr">
                    <a:solidFill>
                      <a:schemeClr val="accent1"/>
                    </a:solidFill>
                  </a:tcPr>
                </a:tc>
                <a:tc>
                  <a:txBody>
                    <a:bodyPr/>
                    <a:lstStyle/>
                    <a:p>
                      <a:pPr algn="ctr"/>
                      <a:r>
                        <a:rPr lang="en-US" sz="1800" dirty="0">
                          <a:solidFill>
                            <a:schemeClr val="tx1"/>
                          </a:solidFill>
                          <a:latin typeface="+mn-lt"/>
                        </a:rPr>
                        <a:t>Swing</a:t>
                      </a:r>
                    </a:p>
                  </a:txBody>
                  <a:tcPr marL="0" marR="0" marT="0" marB="0" anchor="ctr">
                    <a:solidFill>
                      <a:schemeClr val="accent6"/>
                    </a:solidFill>
                  </a:tcPr>
                </a:tc>
                <a:tc>
                  <a:txBody>
                    <a:bodyPr/>
                    <a:lstStyle/>
                    <a:p>
                      <a:pPr algn="ctr"/>
                      <a:r>
                        <a:rPr lang="en-US" sz="1800" dirty="0">
                          <a:solidFill>
                            <a:schemeClr val="accent3"/>
                          </a:solidFill>
                          <a:latin typeface="+mn-lt"/>
                        </a:rPr>
                        <a:t>Consistent Anti-Diversion</a:t>
                      </a:r>
                    </a:p>
                  </a:txBody>
                  <a:tcPr marL="0" marR="0" marT="0" marB="0" anchor="ctr">
                    <a:solidFill>
                      <a:schemeClr val="accent4"/>
                    </a:solidFill>
                  </a:tcPr>
                </a:tc>
                <a:extLst>
                  <a:ext uri="{0D108BD9-81ED-4DB2-BD59-A6C34878D82A}">
                    <a16:rowId xmlns:a16="http://schemas.microsoft.com/office/drawing/2014/main" val="1280798759"/>
                  </a:ext>
                </a:extLst>
              </a:tr>
              <a:tr h="301999">
                <a:tc>
                  <a:txBody>
                    <a:bodyPr/>
                    <a:lstStyle/>
                    <a:p>
                      <a:pPr algn="ctr"/>
                      <a:r>
                        <a:rPr lang="en-US" sz="1800" b="1" i="0" dirty="0">
                          <a:solidFill>
                            <a:schemeClr val="tx1"/>
                          </a:solidFill>
                          <a:latin typeface="+mn-lt"/>
                        </a:rPr>
                        <a:t>19% of the Electorate</a:t>
                      </a: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mn-lt"/>
                          <a:ea typeface="+mn-ea"/>
                          <a:cs typeface="+mn-cs"/>
                        </a:rPr>
                        <a:t>35% of the Electorate</a:t>
                      </a: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mn-lt"/>
                          <a:ea typeface="+mn-ea"/>
                          <a:cs typeface="+mn-cs"/>
                        </a:rPr>
                        <a:t>46% of the Electorate</a:t>
                      </a:r>
                    </a:p>
                  </a:txBody>
                  <a:tcPr marL="0" marR="0" marT="0" marB="0" anchor="ctr"/>
                </a:tc>
                <a:extLst>
                  <a:ext uri="{0D108BD9-81ED-4DB2-BD59-A6C34878D82A}">
                    <a16:rowId xmlns:a16="http://schemas.microsoft.com/office/drawing/2014/main" val="2553133436"/>
                  </a:ext>
                </a:extLst>
              </a:tr>
              <a:tr h="307243">
                <a:tc>
                  <a:txBody>
                    <a:bodyPr/>
                    <a:lstStyle/>
                    <a:p>
                      <a:pPr algn="ctr" fontAlgn="ctr"/>
                      <a:r>
                        <a:rPr lang="en-US" sz="1800" b="0" i="0" u="none" strike="noStrike" dirty="0">
                          <a:solidFill>
                            <a:srgbClr val="000000"/>
                          </a:solidFill>
                          <a:effectLst/>
                          <a:latin typeface="+mn-lt"/>
                        </a:rPr>
                        <a:t>Montgomery County </a:t>
                      </a:r>
                    </a:p>
                  </a:txBody>
                  <a:tcPr marL="4763" marR="4763" marT="4763" marB="0" anchor="ctr">
                    <a:solidFill>
                      <a:schemeClr val="accent1">
                        <a:lumMod val="20000"/>
                        <a:lumOff val="80000"/>
                      </a:schemeClr>
                    </a:solidFill>
                  </a:tcPr>
                </a:tc>
                <a:tc>
                  <a:txBody>
                    <a:bodyPr/>
                    <a:lstStyle/>
                    <a:p>
                      <a:pPr algn="ctr" fontAlgn="ctr"/>
                      <a:r>
                        <a:rPr lang="en-US" sz="1800" b="0" i="0" u="none" strike="noStrike" dirty="0">
                          <a:solidFill>
                            <a:srgbClr val="000000"/>
                          </a:solidFill>
                          <a:effectLst/>
                          <a:latin typeface="+mn-lt"/>
                        </a:rPr>
                        <a:t>High School Educated </a:t>
                      </a:r>
                    </a:p>
                  </a:txBody>
                  <a:tcPr marL="4763" marR="4763" marT="4763" marB="0" anchor="ctr">
                    <a:solidFill>
                      <a:schemeClr val="accent6">
                        <a:lumMod val="40000"/>
                        <a:lumOff val="60000"/>
                      </a:schemeClr>
                    </a:solidFill>
                  </a:tcPr>
                </a:tc>
                <a:tc>
                  <a:txBody>
                    <a:bodyPr/>
                    <a:lstStyle/>
                    <a:p>
                      <a:pPr algn="ctr" fontAlgn="ctr"/>
                      <a:r>
                        <a:rPr lang="en-US" sz="1800" b="0" i="0" u="none" strike="noStrike" dirty="0">
                          <a:solidFill>
                            <a:srgbClr val="000000"/>
                          </a:solidFill>
                          <a:effectLst/>
                          <a:latin typeface="+mn-lt"/>
                        </a:rPr>
                        <a:t>Republicans Ages 18-49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64334162"/>
                  </a:ext>
                </a:extLst>
              </a:tr>
              <a:tr h="307243">
                <a:tc>
                  <a:txBody>
                    <a:bodyPr/>
                    <a:lstStyle/>
                    <a:p>
                      <a:pPr algn="ctr" fontAlgn="ctr"/>
                      <a:r>
                        <a:rPr lang="en-US" sz="1800" b="0" i="0" u="none" strike="noStrike" dirty="0">
                          <a:solidFill>
                            <a:srgbClr val="000000"/>
                          </a:solidFill>
                          <a:effectLst/>
                          <a:latin typeface="+mn-lt"/>
                        </a:rPr>
                        <a:t>Congressional District 6 </a:t>
                      </a:r>
                    </a:p>
                  </a:txBody>
                  <a:tcPr marL="4763" marR="4763" marT="4763" marB="0" anchor="ctr">
                    <a:solidFill>
                      <a:schemeClr val="accent1">
                        <a:lumMod val="20000"/>
                        <a:lumOff val="80000"/>
                      </a:schemeClr>
                    </a:solidFill>
                  </a:tcPr>
                </a:tc>
                <a:tc>
                  <a:txBody>
                    <a:bodyPr/>
                    <a:lstStyle/>
                    <a:p>
                      <a:pPr algn="ctr" fontAlgn="ctr"/>
                      <a:r>
                        <a:rPr lang="en-US" sz="1800" b="0" i="0" u="none" strike="noStrike">
                          <a:solidFill>
                            <a:srgbClr val="000000"/>
                          </a:solidFill>
                          <a:effectLst/>
                          <a:latin typeface="+mn-lt"/>
                        </a:rPr>
                        <a:t>African Americans </a:t>
                      </a:r>
                    </a:p>
                  </a:txBody>
                  <a:tcPr marL="4763" marR="4763" marT="4763" marB="0" anchor="ctr">
                    <a:solidFill>
                      <a:schemeClr val="accent6">
                        <a:lumMod val="40000"/>
                        <a:lumOff val="60000"/>
                      </a:schemeClr>
                    </a:solidFill>
                  </a:tcPr>
                </a:tc>
                <a:tc>
                  <a:txBody>
                    <a:bodyPr/>
                    <a:lstStyle/>
                    <a:p>
                      <a:pPr algn="ctr" fontAlgn="ctr"/>
                      <a:r>
                        <a:rPr lang="en-US" sz="1800" b="0" i="0" u="none" strike="noStrike">
                          <a:solidFill>
                            <a:srgbClr val="000000"/>
                          </a:solidFill>
                          <a:effectLst/>
                          <a:latin typeface="+mn-lt"/>
                        </a:rPr>
                        <a:t>Small Town Area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4066424967"/>
                  </a:ext>
                </a:extLst>
              </a:tr>
              <a:tr h="307243">
                <a:tc>
                  <a:txBody>
                    <a:bodyPr/>
                    <a:lstStyle/>
                    <a:p>
                      <a:pPr algn="ctr" fontAlgn="ctr"/>
                      <a:r>
                        <a:rPr lang="en-US" sz="1800" b="0" i="0" u="none" strike="noStrike">
                          <a:solidFill>
                            <a:srgbClr val="000000"/>
                          </a:solidFill>
                          <a:effectLst/>
                          <a:latin typeface="+mn-lt"/>
                        </a:rPr>
                        <a:t>Washington, DC Media Market </a:t>
                      </a:r>
                    </a:p>
                  </a:txBody>
                  <a:tcPr marL="4763" marR="4763" marT="4763" marB="0" anchor="ctr">
                    <a:solidFill>
                      <a:schemeClr val="accent1">
                        <a:lumMod val="20000"/>
                        <a:lumOff val="80000"/>
                      </a:schemeClr>
                    </a:solidFill>
                  </a:tcPr>
                </a:tc>
                <a:tc>
                  <a:txBody>
                    <a:bodyPr/>
                    <a:lstStyle/>
                    <a:p>
                      <a:pPr algn="ctr" fontAlgn="ctr"/>
                      <a:r>
                        <a:rPr lang="en-US" sz="1800" b="0" i="0" u="none" strike="noStrike" dirty="0">
                          <a:solidFill>
                            <a:srgbClr val="000000"/>
                          </a:solidFill>
                          <a:effectLst/>
                          <a:latin typeface="+mn-lt"/>
                        </a:rPr>
                        <a:t>Congressional District 4 </a:t>
                      </a:r>
                    </a:p>
                  </a:txBody>
                  <a:tcPr marL="4763" marR="4763" marT="4763" marB="0" anchor="ctr">
                    <a:solidFill>
                      <a:schemeClr val="accent6">
                        <a:lumMod val="40000"/>
                        <a:lumOff val="60000"/>
                      </a:schemeClr>
                    </a:solidFill>
                  </a:tcPr>
                </a:tc>
                <a:tc>
                  <a:txBody>
                    <a:bodyPr/>
                    <a:lstStyle/>
                    <a:p>
                      <a:pPr algn="ctr" fontAlgn="ctr"/>
                      <a:r>
                        <a:rPr lang="en-US" sz="1800" b="0" i="0" u="none" strike="noStrike">
                          <a:solidFill>
                            <a:srgbClr val="000000"/>
                          </a:solidFill>
                          <a:effectLst/>
                          <a:latin typeface="+mn-lt"/>
                        </a:rPr>
                        <a:t>Congressional District 8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2904068785"/>
                  </a:ext>
                </a:extLst>
              </a:tr>
              <a:tr h="389772">
                <a:tc>
                  <a:txBody>
                    <a:bodyPr/>
                    <a:lstStyle/>
                    <a:p>
                      <a:pPr algn="ctr" fontAlgn="ctr"/>
                      <a:r>
                        <a:rPr lang="en-US" sz="1800" b="0" i="0" u="none" strike="noStrike" dirty="0">
                          <a:solidFill>
                            <a:srgbClr val="000000"/>
                          </a:solidFill>
                          <a:effectLst/>
                          <a:latin typeface="+mn-lt"/>
                        </a:rPr>
                        <a:t>Moderate/Cons. Democrats </a:t>
                      </a:r>
                    </a:p>
                  </a:txBody>
                  <a:tcPr marL="4763" marR="4763" marT="4763" marB="0" anchor="ctr">
                    <a:solidFill>
                      <a:schemeClr val="accent1">
                        <a:lumMod val="20000"/>
                        <a:lumOff val="80000"/>
                      </a:schemeClr>
                    </a:solidFill>
                  </a:tcPr>
                </a:tc>
                <a:tc>
                  <a:txBody>
                    <a:bodyPr/>
                    <a:lstStyle/>
                    <a:p>
                      <a:pPr algn="ctr" fontAlgn="ctr"/>
                      <a:r>
                        <a:rPr lang="en-US" sz="1800" b="0" i="0" u="none" strike="noStrike" dirty="0">
                          <a:solidFill>
                            <a:srgbClr val="000000"/>
                          </a:solidFill>
                          <a:effectLst/>
                          <a:latin typeface="+mn-lt"/>
                        </a:rPr>
                        <a:t>Non-College Educated Women </a:t>
                      </a:r>
                    </a:p>
                  </a:txBody>
                  <a:tcPr marL="4763" marR="4763" marT="4763" marB="0" anchor="ctr">
                    <a:solidFill>
                      <a:schemeClr val="accent6">
                        <a:lumMod val="40000"/>
                        <a:lumOff val="60000"/>
                      </a:schemeClr>
                    </a:solidFill>
                  </a:tcPr>
                </a:tc>
                <a:tc>
                  <a:txBody>
                    <a:bodyPr/>
                    <a:lstStyle/>
                    <a:p>
                      <a:pPr algn="ctr" fontAlgn="ctr"/>
                      <a:r>
                        <a:rPr lang="en-US" sz="1800" b="0" i="0" u="none" strike="noStrike">
                          <a:solidFill>
                            <a:srgbClr val="000000"/>
                          </a:solidFill>
                          <a:effectLst/>
                          <a:latin typeface="+mn-lt"/>
                        </a:rPr>
                        <a:t>Western Region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2921135986"/>
                  </a:ext>
                </a:extLst>
              </a:tr>
              <a:tr h="307243">
                <a:tc>
                  <a:txBody>
                    <a:bodyPr/>
                    <a:lstStyle/>
                    <a:p>
                      <a:pPr algn="ctr" fontAlgn="ctr"/>
                      <a:r>
                        <a:rPr lang="en-US" sz="1800" b="0" i="0" u="none" strike="noStrike">
                          <a:solidFill>
                            <a:srgbClr val="000000"/>
                          </a:solidFill>
                          <a:effectLst/>
                          <a:latin typeface="+mn-lt"/>
                        </a:rPr>
                        <a:t>Ages 40-49 </a:t>
                      </a:r>
                    </a:p>
                  </a:txBody>
                  <a:tcPr marL="4763" marR="4763" marT="4763" marB="0" anchor="ctr">
                    <a:solidFill>
                      <a:schemeClr val="accent1">
                        <a:lumMod val="20000"/>
                        <a:lumOff val="80000"/>
                      </a:schemeClr>
                    </a:solidFill>
                  </a:tcPr>
                </a:tc>
                <a:tc>
                  <a:txBody>
                    <a:bodyPr/>
                    <a:lstStyle/>
                    <a:p>
                      <a:pPr algn="ctr" fontAlgn="ctr"/>
                      <a:r>
                        <a:rPr lang="en-US" sz="1800" b="0" i="0" u="none" strike="noStrike" dirty="0">
                          <a:solidFill>
                            <a:srgbClr val="000000"/>
                          </a:solidFill>
                          <a:effectLst/>
                          <a:latin typeface="+mn-lt"/>
                        </a:rPr>
                        <a:t>Prince George’s County </a:t>
                      </a:r>
                    </a:p>
                  </a:txBody>
                  <a:tcPr marL="4763" marR="4763" marT="4763" marB="0" anchor="ctr">
                    <a:solidFill>
                      <a:schemeClr val="accent6">
                        <a:lumMod val="40000"/>
                        <a:lumOff val="60000"/>
                      </a:schemeClr>
                    </a:solidFill>
                  </a:tcPr>
                </a:tc>
                <a:tc>
                  <a:txBody>
                    <a:bodyPr/>
                    <a:lstStyle/>
                    <a:p>
                      <a:pPr algn="ctr" fontAlgn="ctr"/>
                      <a:r>
                        <a:rPr lang="en-US" sz="1800" b="0" i="0" u="none" strike="noStrike">
                          <a:solidFill>
                            <a:srgbClr val="000000"/>
                          </a:solidFill>
                          <a:effectLst/>
                          <a:latin typeface="+mn-lt"/>
                        </a:rPr>
                        <a:t>Men Ages 18-49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1481393852"/>
                  </a:ext>
                </a:extLst>
              </a:tr>
              <a:tr h="307243">
                <a:tc>
                  <a:txBody>
                    <a:bodyPr/>
                    <a:lstStyle/>
                    <a:p>
                      <a:pPr algn="ctr" fontAlgn="ctr"/>
                      <a:r>
                        <a:rPr lang="en-US" sz="1800" b="0" i="0" u="none" strike="noStrike">
                          <a:solidFill>
                            <a:srgbClr val="000000"/>
                          </a:solidFill>
                          <a:effectLst/>
                          <a:latin typeface="+mn-lt"/>
                        </a:rPr>
                        <a:t>Women Ages 18-49 </a:t>
                      </a:r>
                    </a:p>
                  </a:txBody>
                  <a:tcPr marL="4763" marR="4763" marT="4763" marB="0" anchor="ctr">
                    <a:solidFill>
                      <a:schemeClr val="accent1">
                        <a:lumMod val="20000"/>
                        <a:lumOff val="80000"/>
                      </a:schemeClr>
                    </a:solidFill>
                  </a:tcPr>
                </a:tc>
                <a:tc>
                  <a:txBody>
                    <a:bodyPr/>
                    <a:lstStyle/>
                    <a:p>
                      <a:pPr algn="ctr" fontAlgn="ctr"/>
                      <a:r>
                        <a:rPr lang="en-US" sz="1800" b="0" i="0" u="none" strike="noStrike" dirty="0">
                          <a:solidFill>
                            <a:srgbClr val="000000"/>
                          </a:solidFill>
                          <a:effectLst/>
                          <a:latin typeface="+mn-lt"/>
                        </a:rPr>
                        <a:t>Women Ages 50+ </a:t>
                      </a:r>
                    </a:p>
                  </a:txBody>
                  <a:tcPr marL="4763" marR="4763" marT="4763" marB="0" anchor="ctr">
                    <a:solidFill>
                      <a:schemeClr val="accent6">
                        <a:lumMod val="40000"/>
                        <a:lumOff val="60000"/>
                      </a:schemeClr>
                    </a:solidFill>
                  </a:tcPr>
                </a:tc>
                <a:tc>
                  <a:txBody>
                    <a:bodyPr/>
                    <a:lstStyle/>
                    <a:p>
                      <a:pPr algn="ctr" fontAlgn="ctr"/>
                      <a:r>
                        <a:rPr lang="en-US" sz="1800" b="0" i="0" u="none" strike="noStrike">
                          <a:solidFill>
                            <a:srgbClr val="000000"/>
                          </a:solidFill>
                          <a:effectLst/>
                          <a:latin typeface="+mn-lt"/>
                        </a:rPr>
                        <a:t>Republican Men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2766577663"/>
                  </a:ext>
                </a:extLst>
              </a:tr>
              <a:tr h="307243">
                <a:tc>
                  <a:txBody>
                    <a:bodyPr/>
                    <a:lstStyle/>
                    <a:p>
                      <a:pPr algn="ctr" fontAlgn="ctr"/>
                      <a:r>
                        <a:rPr lang="en-US" sz="1800" b="0" i="0" u="none" strike="noStrike">
                          <a:solidFill>
                            <a:srgbClr val="000000"/>
                          </a:solidFill>
                          <a:effectLst/>
                          <a:latin typeface="+mn-lt"/>
                        </a:rPr>
                        <a:t>African Americans </a:t>
                      </a:r>
                    </a:p>
                  </a:txBody>
                  <a:tcPr marL="4763" marR="4763" marT="4763" marB="0" anchor="ctr">
                    <a:solidFill>
                      <a:schemeClr val="accent1">
                        <a:lumMod val="20000"/>
                        <a:lumOff val="80000"/>
                      </a:schemeClr>
                    </a:solidFill>
                  </a:tcPr>
                </a:tc>
                <a:tc>
                  <a:txBody>
                    <a:bodyPr/>
                    <a:lstStyle/>
                    <a:p>
                      <a:pPr algn="ctr" fontAlgn="ctr"/>
                      <a:r>
                        <a:rPr lang="en-US" sz="1800" b="0" i="0" u="none" strike="noStrike">
                          <a:solidFill>
                            <a:srgbClr val="000000"/>
                          </a:solidFill>
                          <a:effectLst/>
                          <a:latin typeface="+mn-lt"/>
                        </a:rPr>
                        <a:t>Congressional District 5 </a:t>
                      </a:r>
                    </a:p>
                  </a:txBody>
                  <a:tcPr marL="4763" marR="4763" marT="4763" marB="0" anchor="ctr">
                    <a:solidFill>
                      <a:schemeClr val="accent6">
                        <a:lumMod val="40000"/>
                        <a:lumOff val="60000"/>
                      </a:schemeClr>
                    </a:solidFill>
                  </a:tcPr>
                </a:tc>
                <a:tc>
                  <a:txBody>
                    <a:bodyPr/>
                    <a:lstStyle/>
                    <a:p>
                      <a:pPr algn="ctr" fontAlgn="ctr"/>
                      <a:r>
                        <a:rPr lang="en-US" sz="1800" b="0" i="0" u="none" strike="noStrike" dirty="0">
                          <a:solidFill>
                            <a:srgbClr val="000000"/>
                          </a:solidFill>
                          <a:effectLst/>
                          <a:latin typeface="+mn-lt"/>
                        </a:rPr>
                        <a:t>Liberal/Moderate Republicans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930277497"/>
                  </a:ext>
                </a:extLst>
              </a:tr>
              <a:tr h="307243">
                <a:tc>
                  <a:txBody>
                    <a:bodyPr/>
                    <a:lstStyle/>
                    <a:p>
                      <a:pPr algn="ctr" fontAlgn="ctr"/>
                      <a:r>
                        <a:rPr lang="en-US" sz="1800" b="0" i="0" u="none" strike="noStrike" dirty="0">
                          <a:solidFill>
                            <a:srgbClr val="000000"/>
                          </a:solidFill>
                          <a:effectLst/>
                          <a:latin typeface="+mn-lt"/>
                        </a:rPr>
                        <a:t>Prince George’s County </a:t>
                      </a:r>
                    </a:p>
                  </a:txBody>
                  <a:tcPr marL="4763" marR="4763" marT="4763" marB="0" anchor="ctr">
                    <a:solidFill>
                      <a:schemeClr val="accent1">
                        <a:lumMod val="20000"/>
                        <a:lumOff val="80000"/>
                      </a:schemeClr>
                    </a:solidFill>
                  </a:tcPr>
                </a:tc>
                <a:tc>
                  <a:txBody>
                    <a:bodyPr/>
                    <a:lstStyle/>
                    <a:p>
                      <a:pPr algn="ctr" fontAlgn="ctr"/>
                      <a:r>
                        <a:rPr lang="en-US" sz="1800" b="0" i="0" u="none" strike="noStrike">
                          <a:solidFill>
                            <a:srgbClr val="000000"/>
                          </a:solidFill>
                          <a:effectLst/>
                          <a:latin typeface="+mn-lt"/>
                        </a:rPr>
                        <a:t>Independents Ages 50+ </a:t>
                      </a:r>
                    </a:p>
                  </a:txBody>
                  <a:tcPr marL="4763" marR="4763" marT="4763" marB="0" anchor="ctr">
                    <a:solidFill>
                      <a:schemeClr val="accent6">
                        <a:lumMod val="40000"/>
                        <a:lumOff val="60000"/>
                      </a:schemeClr>
                    </a:solidFill>
                  </a:tcPr>
                </a:tc>
                <a:tc>
                  <a:txBody>
                    <a:bodyPr/>
                    <a:lstStyle/>
                    <a:p>
                      <a:pPr algn="ctr" fontAlgn="ctr"/>
                      <a:r>
                        <a:rPr lang="en-US" sz="1800" b="0" i="0" u="none" strike="noStrike" dirty="0">
                          <a:solidFill>
                            <a:srgbClr val="000000"/>
                          </a:solidFill>
                          <a:effectLst/>
                          <a:latin typeface="+mn-lt"/>
                        </a:rPr>
                        <a:t>Ages 30-39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1506600866"/>
                  </a:ext>
                </a:extLst>
              </a:tr>
              <a:tr h="330829">
                <a:tc>
                  <a:txBody>
                    <a:bodyPr/>
                    <a:lstStyle/>
                    <a:p>
                      <a:pPr algn="ctr" fontAlgn="ctr"/>
                      <a:r>
                        <a:rPr lang="en-US" sz="1800" b="0" i="0" u="none" strike="noStrike" dirty="0">
                          <a:solidFill>
                            <a:srgbClr val="000000"/>
                          </a:solidFill>
                          <a:effectLst/>
                          <a:latin typeface="+mn-lt"/>
                        </a:rPr>
                        <a:t>Liberal/Mod. Independents </a:t>
                      </a:r>
                    </a:p>
                  </a:txBody>
                  <a:tcPr marL="4763" marR="4763" marT="4763" marB="0" anchor="ctr">
                    <a:solidFill>
                      <a:schemeClr val="accent1">
                        <a:lumMod val="20000"/>
                        <a:lumOff val="80000"/>
                      </a:schemeClr>
                    </a:solidFill>
                  </a:tcPr>
                </a:tc>
                <a:tc>
                  <a:txBody>
                    <a:bodyPr/>
                    <a:lstStyle/>
                    <a:p>
                      <a:pPr algn="ctr" fontAlgn="ctr"/>
                      <a:r>
                        <a:rPr lang="en-US" sz="1800" b="0" i="0" u="none" strike="noStrike">
                          <a:solidFill>
                            <a:srgbClr val="000000"/>
                          </a:solidFill>
                          <a:effectLst/>
                          <a:latin typeface="+mn-lt"/>
                        </a:rPr>
                        <a:t>All Voters of Color </a:t>
                      </a:r>
                    </a:p>
                  </a:txBody>
                  <a:tcPr marL="4763" marR="4763" marT="4763" marB="0" anchor="ctr">
                    <a:solidFill>
                      <a:schemeClr val="accent6">
                        <a:lumMod val="40000"/>
                        <a:lumOff val="60000"/>
                      </a:schemeClr>
                    </a:solidFill>
                  </a:tcPr>
                </a:tc>
                <a:tc>
                  <a:txBody>
                    <a:bodyPr/>
                    <a:lstStyle/>
                    <a:p>
                      <a:pPr algn="ctr" fontAlgn="ctr"/>
                      <a:r>
                        <a:rPr lang="en-US" sz="1800" b="0" i="0" u="none" strike="noStrike" dirty="0">
                          <a:solidFill>
                            <a:srgbClr val="000000"/>
                          </a:solidFill>
                          <a:effectLst/>
                          <a:latin typeface="+mn-lt"/>
                        </a:rPr>
                        <a:t>Ages 18-29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1421581641"/>
                  </a:ext>
                </a:extLst>
              </a:tr>
              <a:tr h="307243">
                <a:tc>
                  <a:txBody>
                    <a:bodyPr/>
                    <a:lstStyle/>
                    <a:p>
                      <a:pPr algn="ctr" fontAlgn="ctr"/>
                      <a:endParaRPr lang="en-US" sz="1800" b="0" i="0" u="none" strike="noStrike" dirty="0">
                        <a:solidFill>
                          <a:srgbClr val="000000"/>
                        </a:solidFill>
                        <a:effectLst/>
                        <a:latin typeface="+mn-lt"/>
                      </a:endParaRPr>
                    </a:p>
                  </a:txBody>
                  <a:tcPr marL="4763" marR="4763" marT="4763" marB="0" anchor="ctr">
                    <a:solidFill>
                      <a:schemeClr val="accent1">
                        <a:lumMod val="20000"/>
                        <a:lumOff val="80000"/>
                      </a:schemeClr>
                    </a:solidFill>
                  </a:tcPr>
                </a:tc>
                <a:tc>
                  <a:txBody>
                    <a:bodyPr/>
                    <a:lstStyle/>
                    <a:p>
                      <a:pPr algn="ctr" fontAlgn="ctr"/>
                      <a:r>
                        <a:rPr lang="en-US" sz="1800" b="0" i="0" u="none" strike="noStrike">
                          <a:solidFill>
                            <a:srgbClr val="000000"/>
                          </a:solidFill>
                          <a:effectLst/>
                          <a:latin typeface="+mn-lt"/>
                        </a:rPr>
                        <a:t>Ages 50-64 </a:t>
                      </a:r>
                    </a:p>
                  </a:txBody>
                  <a:tcPr marL="4763" marR="4763" marT="4763" marB="0" anchor="ctr">
                    <a:solidFill>
                      <a:schemeClr val="accent6">
                        <a:lumMod val="40000"/>
                        <a:lumOff val="60000"/>
                      </a:schemeClr>
                    </a:solidFill>
                  </a:tcPr>
                </a:tc>
                <a:tc>
                  <a:txBody>
                    <a:bodyPr/>
                    <a:lstStyle/>
                    <a:p>
                      <a:pPr algn="ctr" fontAlgn="ctr"/>
                      <a:r>
                        <a:rPr lang="en-US" sz="1800" b="0" i="0" u="none" strike="noStrike" dirty="0">
                          <a:solidFill>
                            <a:srgbClr val="000000"/>
                          </a:solidFill>
                          <a:effectLst/>
                          <a:latin typeface="+mn-lt"/>
                        </a:rPr>
                        <a:t>Rural Area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1603758454"/>
                  </a:ext>
                </a:extLst>
              </a:tr>
              <a:tr h="307243">
                <a:tc>
                  <a:txBody>
                    <a:bodyPr/>
                    <a:lstStyle/>
                    <a:p>
                      <a:pPr algn="ctr" fontAlgn="ctr"/>
                      <a:endParaRPr lang="en-US" sz="1800" b="0" i="0" u="none" strike="noStrike" dirty="0">
                        <a:solidFill>
                          <a:srgbClr val="000000"/>
                        </a:solidFill>
                        <a:effectLst/>
                        <a:latin typeface="+mn-lt"/>
                      </a:endParaRPr>
                    </a:p>
                  </a:txBody>
                  <a:tcPr marL="4763" marR="4763" marT="4763" marB="0" anchor="ctr">
                    <a:solidFill>
                      <a:schemeClr val="accent1">
                        <a:lumMod val="20000"/>
                        <a:lumOff val="80000"/>
                      </a:schemeClr>
                    </a:solidFill>
                  </a:tcPr>
                </a:tc>
                <a:tc>
                  <a:txBody>
                    <a:bodyPr/>
                    <a:lstStyle/>
                    <a:p>
                      <a:pPr algn="ctr" fontAlgn="ctr"/>
                      <a:r>
                        <a:rPr lang="en-US" sz="1800" b="0" i="0" u="none" strike="noStrike">
                          <a:solidFill>
                            <a:srgbClr val="000000"/>
                          </a:solidFill>
                          <a:effectLst/>
                          <a:latin typeface="+mn-lt"/>
                        </a:rPr>
                        <a:t>Renters </a:t>
                      </a:r>
                    </a:p>
                  </a:txBody>
                  <a:tcPr marL="4763" marR="4763" marT="4763" marB="0" anchor="ctr">
                    <a:solidFill>
                      <a:schemeClr val="accent6">
                        <a:lumMod val="40000"/>
                        <a:lumOff val="60000"/>
                      </a:schemeClr>
                    </a:solidFill>
                  </a:tcPr>
                </a:tc>
                <a:tc>
                  <a:txBody>
                    <a:bodyPr/>
                    <a:lstStyle/>
                    <a:p>
                      <a:pPr algn="ctr" fontAlgn="ctr"/>
                      <a:r>
                        <a:rPr lang="en-US" sz="1800" b="0" i="0" u="none" strike="noStrike" dirty="0">
                          <a:solidFill>
                            <a:srgbClr val="000000"/>
                          </a:solidFill>
                          <a:effectLst/>
                          <a:latin typeface="+mn-lt"/>
                        </a:rPr>
                        <a:t>Republicans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3676481052"/>
                  </a:ext>
                </a:extLst>
              </a:tr>
              <a:tr h="307243">
                <a:tc>
                  <a:txBody>
                    <a:bodyPr/>
                    <a:lstStyle/>
                    <a:p>
                      <a:pPr algn="ctr" fontAlgn="ctr"/>
                      <a:endParaRPr lang="en-US" sz="1800" b="0" i="0" u="none" strike="noStrike" dirty="0">
                        <a:solidFill>
                          <a:srgbClr val="000000"/>
                        </a:solidFill>
                        <a:effectLst/>
                        <a:latin typeface="+mn-lt"/>
                      </a:endParaRPr>
                    </a:p>
                  </a:txBody>
                  <a:tcPr marL="4763" marR="4763" marT="4763" marB="0" anchor="ctr">
                    <a:solidFill>
                      <a:schemeClr val="accent1">
                        <a:lumMod val="20000"/>
                        <a:lumOff val="80000"/>
                      </a:schemeClr>
                    </a:solidFill>
                  </a:tcPr>
                </a:tc>
                <a:tc>
                  <a:txBody>
                    <a:bodyPr/>
                    <a:lstStyle/>
                    <a:p>
                      <a:pPr algn="ctr" fontAlgn="ctr"/>
                      <a:r>
                        <a:rPr lang="en-US" sz="1800" b="0" i="0" u="none" strike="noStrike">
                          <a:solidFill>
                            <a:srgbClr val="000000"/>
                          </a:solidFill>
                          <a:effectLst/>
                          <a:latin typeface="+mn-lt"/>
                        </a:rPr>
                        <a:t>Southern Region </a:t>
                      </a:r>
                    </a:p>
                  </a:txBody>
                  <a:tcPr marL="4763" marR="4763" marT="4763" marB="0" anchor="ctr">
                    <a:solidFill>
                      <a:schemeClr val="accent6">
                        <a:lumMod val="40000"/>
                        <a:lumOff val="60000"/>
                      </a:schemeClr>
                    </a:solidFill>
                  </a:tcPr>
                </a:tc>
                <a:tc>
                  <a:txBody>
                    <a:bodyPr/>
                    <a:lstStyle/>
                    <a:p>
                      <a:pPr algn="ctr" fontAlgn="ctr"/>
                      <a:r>
                        <a:rPr lang="en-US" sz="1800" b="0" i="0" u="none" strike="noStrike" dirty="0">
                          <a:solidFill>
                            <a:srgbClr val="000000"/>
                          </a:solidFill>
                          <a:effectLst/>
                          <a:latin typeface="+mn-lt"/>
                        </a:rPr>
                        <a:t>Some College Education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397647617"/>
                  </a:ext>
                </a:extLst>
              </a:tr>
              <a:tr h="307243">
                <a:tc>
                  <a:txBody>
                    <a:bodyPr/>
                    <a:lstStyle/>
                    <a:p>
                      <a:pPr algn="ctr" fontAlgn="ctr"/>
                      <a:endParaRPr lang="en-US" sz="1800" b="0" i="0" u="none" strike="noStrike" dirty="0">
                        <a:solidFill>
                          <a:srgbClr val="000000"/>
                        </a:solidFill>
                        <a:effectLst/>
                        <a:latin typeface="+mn-lt"/>
                      </a:endParaRPr>
                    </a:p>
                  </a:txBody>
                  <a:tcPr marL="4763" marR="4763" marT="4763" marB="0" anchor="ctr">
                    <a:solidFill>
                      <a:schemeClr val="accent1">
                        <a:lumMod val="20000"/>
                        <a:lumOff val="80000"/>
                      </a:schemeClr>
                    </a:solidFill>
                  </a:tcPr>
                </a:tc>
                <a:tc>
                  <a:txBody>
                    <a:bodyPr/>
                    <a:lstStyle/>
                    <a:p>
                      <a:pPr algn="ctr" fontAlgn="ctr"/>
                      <a:r>
                        <a:rPr lang="en-US" sz="1800" b="0" i="0" u="none" strike="noStrike">
                          <a:solidFill>
                            <a:srgbClr val="000000"/>
                          </a:solidFill>
                          <a:effectLst/>
                          <a:latin typeface="+mn-lt"/>
                        </a:rPr>
                        <a:t>Ages 50+ </a:t>
                      </a:r>
                    </a:p>
                  </a:txBody>
                  <a:tcPr marL="4763" marR="4763" marT="4763" marB="0" anchor="ctr">
                    <a:solidFill>
                      <a:schemeClr val="accent6">
                        <a:lumMod val="40000"/>
                        <a:lumOff val="60000"/>
                      </a:schemeClr>
                    </a:solidFill>
                  </a:tcPr>
                </a:tc>
                <a:tc>
                  <a:txBody>
                    <a:bodyPr/>
                    <a:lstStyle/>
                    <a:p>
                      <a:pPr algn="ctr" fontAlgn="ctr"/>
                      <a:r>
                        <a:rPr lang="en-US" sz="1800" b="0" i="0" u="none" strike="noStrike" dirty="0">
                          <a:solidFill>
                            <a:srgbClr val="000000"/>
                          </a:solidFill>
                          <a:effectLst/>
                          <a:latin typeface="+mn-lt"/>
                        </a:rPr>
                        <a:t>Non-College Educated Men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1174948425"/>
                  </a:ext>
                </a:extLst>
              </a:tr>
              <a:tr h="307243">
                <a:tc>
                  <a:txBody>
                    <a:bodyPr/>
                    <a:lstStyle/>
                    <a:p>
                      <a:pPr algn="ctr" fontAlgn="ctr"/>
                      <a:endParaRPr lang="en-US" sz="1800" b="0" i="0" u="none" strike="noStrike" dirty="0">
                        <a:solidFill>
                          <a:srgbClr val="000000"/>
                        </a:solidFill>
                        <a:effectLst/>
                        <a:latin typeface="+mn-lt"/>
                      </a:endParaRPr>
                    </a:p>
                  </a:txBody>
                  <a:tcPr marL="4763" marR="4763" marT="4763" marB="0" anchor="ctr">
                    <a:solidFill>
                      <a:schemeClr val="accent1">
                        <a:lumMod val="20000"/>
                        <a:lumOff val="80000"/>
                      </a:schemeClr>
                    </a:solidFill>
                  </a:tcPr>
                </a:tc>
                <a:tc>
                  <a:txBody>
                    <a:bodyPr/>
                    <a:lstStyle/>
                    <a:p>
                      <a:pPr algn="ctr" fontAlgn="ctr"/>
                      <a:r>
                        <a:rPr lang="en-US" sz="1800" b="0" i="0" u="none" strike="noStrike">
                          <a:solidFill>
                            <a:srgbClr val="000000"/>
                          </a:solidFill>
                          <a:effectLst/>
                          <a:latin typeface="+mn-lt"/>
                        </a:rPr>
                        <a:t>Ages 65-74 </a:t>
                      </a:r>
                    </a:p>
                  </a:txBody>
                  <a:tcPr marL="4763" marR="4763" marT="4763" marB="0" anchor="ctr">
                    <a:solidFill>
                      <a:schemeClr val="accent6">
                        <a:lumMod val="40000"/>
                        <a:lumOff val="60000"/>
                      </a:schemeClr>
                    </a:solidFill>
                  </a:tcPr>
                </a:tc>
                <a:tc>
                  <a:txBody>
                    <a:bodyPr/>
                    <a:lstStyle/>
                    <a:p>
                      <a:pPr algn="ctr" fontAlgn="ctr"/>
                      <a:r>
                        <a:rPr lang="en-US" sz="1800" b="0" i="0" u="none" strike="noStrike" dirty="0">
                          <a:solidFill>
                            <a:srgbClr val="000000"/>
                          </a:solidFill>
                          <a:effectLst/>
                          <a:latin typeface="+mn-lt"/>
                        </a:rPr>
                        <a:t>Congressional District 1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3926768362"/>
                  </a:ext>
                </a:extLst>
              </a:tr>
              <a:tr h="307243">
                <a:tc>
                  <a:txBody>
                    <a:bodyPr/>
                    <a:lstStyle/>
                    <a:p>
                      <a:pPr algn="ctr" fontAlgn="ctr"/>
                      <a:endParaRPr lang="en-US" sz="1800" b="0" i="0" u="none" strike="noStrike" dirty="0">
                        <a:solidFill>
                          <a:srgbClr val="000000"/>
                        </a:solidFill>
                        <a:effectLst/>
                        <a:latin typeface="+mn-lt"/>
                      </a:endParaRPr>
                    </a:p>
                  </a:txBody>
                  <a:tcPr marL="4763" marR="4763" marT="4763" marB="0" anchor="ctr">
                    <a:solidFill>
                      <a:schemeClr val="accent1">
                        <a:lumMod val="20000"/>
                        <a:lumOff val="80000"/>
                      </a:schemeClr>
                    </a:solidFill>
                  </a:tcPr>
                </a:tc>
                <a:tc>
                  <a:txBody>
                    <a:bodyPr/>
                    <a:lstStyle/>
                    <a:p>
                      <a:pPr algn="ctr" fontAlgn="ctr"/>
                      <a:r>
                        <a:rPr lang="en-US" sz="1800" b="0" i="0" u="none" strike="noStrike" dirty="0">
                          <a:solidFill>
                            <a:srgbClr val="000000"/>
                          </a:solidFill>
                          <a:effectLst/>
                          <a:latin typeface="+mn-lt"/>
                        </a:rPr>
                        <a:t>Republican Women </a:t>
                      </a:r>
                    </a:p>
                  </a:txBody>
                  <a:tcPr marL="4763" marR="4763" marT="4763" marB="0" anchor="ctr">
                    <a:solidFill>
                      <a:schemeClr val="accent6">
                        <a:lumMod val="40000"/>
                        <a:lumOff val="60000"/>
                      </a:schemeClr>
                    </a:solidFill>
                  </a:tcPr>
                </a:tc>
                <a:tc>
                  <a:txBody>
                    <a:bodyPr/>
                    <a:lstStyle/>
                    <a:p>
                      <a:pPr algn="ctr" fontAlgn="ctr"/>
                      <a:r>
                        <a:rPr lang="en-US" sz="1800" b="0" i="0" u="none" strike="noStrike" dirty="0">
                          <a:solidFill>
                            <a:srgbClr val="000000"/>
                          </a:solidFill>
                          <a:effectLst/>
                          <a:latin typeface="+mn-lt"/>
                        </a:rPr>
                        <a:t>Ages 18-49 </a:t>
                      </a:r>
                    </a:p>
                  </a:txBody>
                  <a:tcPr marL="4763" marR="4763" marT="4763" marB="0" anchor="ctr">
                    <a:solidFill>
                      <a:schemeClr val="accent4">
                        <a:lumMod val="20000"/>
                        <a:lumOff val="80000"/>
                      </a:schemeClr>
                    </a:solidFill>
                  </a:tcPr>
                </a:tc>
                <a:extLst>
                  <a:ext uri="{0D108BD9-81ED-4DB2-BD59-A6C34878D82A}">
                    <a16:rowId xmlns:a16="http://schemas.microsoft.com/office/drawing/2014/main" val="1570143397"/>
                  </a:ext>
                </a:extLst>
              </a:tr>
            </a:tbl>
          </a:graphicData>
        </a:graphic>
      </p:graphicFrame>
    </p:spTree>
    <p:extLst>
      <p:ext uri="{BB962C8B-B14F-4D97-AF65-F5344CB8AC3E}">
        <p14:creationId xmlns:p14="http://schemas.microsoft.com/office/powerpoint/2010/main" val="4155558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E30C3-B550-4D0F-90E3-4C497AE2AD38}"/>
              </a:ext>
            </a:extLst>
          </p:cNvPr>
          <p:cNvSpPr>
            <a:spLocks noGrp="1"/>
          </p:cNvSpPr>
          <p:nvPr>
            <p:ph type="title"/>
          </p:nvPr>
        </p:nvSpPr>
        <p:spPr/>
        <p:txBody>
          <a:bodyPr/>
          <a:lstStyle/>
          <a:p>
            <a:r>
              <a:rPr lang="en-US" dirty="0"/>
              <a:t>Messaging and </a:t>
            </a:r>
            <a:br>
              <a:rPr lang="en-US" dirty="0"/>
            </a:br>
            <a:r>
              <a:rPr lang="en-US" dirty="0"/>
              <a:t>Movement</a:t>
            </a:r>
          </a:p>
        </p:txBody>
      </p:sp>
    </p:spTree>
    <p:extLst>
      <p:ext uri="{BB962C8B-B14F-4D97-AF65-F5344CB8AC3E}">
        <p14:creationId xmlns:p14="http://schemas.microsoft.com/office/powerpoint/2010/main" val="1790833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E944-3FF4-4874-9078-EAFEBD1C0F3C}"/>
              </a:ext>
            </a:extLst>
          </p:cNvPr>
          <p:cNvSpPr>
            <a:spLocks noGrp="1"/>
          </p:cNvSpPr>
          <p:nvPr>
            <p:ph type="title"/>
          </p:nvPr>
        </p:nvSpPr>
        <p:spPr/>
        <p:txBody>
          <a:bodyPr/>
          <a:lstStyle/>
          <a:p>
            <a:r>
              <a:rPr lang="en-US" dirty="0"/>
              <a:t>Issue Context</a:t>
            </a:r>
          </a:p>
        </p:txBody>
      </p:sp>
    </p:spTree>
    <p:extLst>
      <p:ext uri="{BB962C8B-B14F-4D97-AF65-F5344CB8AC3E}">
        <p14:creationId xmlns:p14="http://schemas.microsoft.com/office/powerpoint/2010/main" val="195466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AA7B1-BAFE-4EF3-8F2B-7A44EB89EAA9}"/>
              </a:ext>
            </a:extLst>
          </p:cNvPr>
          <p:cNvSpPr>
            <a:spLocks noGrp="1"/>
          </p:cNvSpPr>
          <p:nvPr>
            <p:ph type="title"/>
          </p:nvPr>
        </p:nvSpPr>
        <p:spPr>
          <a:xfrm>
            <a:off x="0" y="210155"/>
            <a:ext cx="9144000" cy="1299182"/>
          </a:xfrm>
        </p:spPr>
        <p:txBody>
          <a:bodyPr>
            <a:normAutofit/>
          </a:bodyPr>
          <a:lstStyle/>
          <a:p>
            <a:r>
              <a:rPr lang="en-US" dirty="0"/>
              <a:t>After a fuller set of arguments against diversion, opposition to the proposal resets </a:t>
            </a:r>
            <a:br>
              <a:rPr lang="en-US" dirty="0"/>
            </a:br>
            <a:r>
              <a:rPr lang="en-US" dirty="0"/>
              <a:t>at just under two-thirds.</a:t>
            </a:r>
          </a:p>
        </p:txBody>
      </p:sp>
      <p:sp>
        <p:nvSpPr>
          <p:cNvPr id="3" name="Text Placeholder 2">
            <a:extLst>
              <a:ext uri="{FF2B5EF4-FFF2-40B4-BE49-F238E27FC236}">
                <a16:creationId xmlns:a16="http://schemas.microsoft.com/office/drawing/2014/main" id="{25F06E91-2C87-442D-8616-0CBD38B120F8}"/>
              </a:ext>
            </a:extLst>
          </p:cNvPr>
          <p:cNvSpPr>
            <a:spLocks noGrp="1"/>
          </p:cNvSpPr>
          <p:nvPr>
            <p:ph type="body" sz="quarter" idx="10"/>
          </p:nvPr>
        </p:nvSpPr>
        <p:spPr/>
        <p:txBody>
          <a:bodyPr/>
          <a:lstStyle/>
          <a:p>
            <a:r>
              <a:rPr lang="en-US" dirty="0"/>
              <a:t>Q8, Q9 &amp; Q11. Would you support or oppose diverting funding from Program Open Space to help balance the state budget? </a:t>
            </a:r>
          </a:p>
        </p:txBody>
      </p:sp>
      <p:graphicFrame>
        <p:nvGraphicFramePr>
          <p:cNvPr id="10" name="Chart 9">
            <a:extLst>
              <a:ext uri="{FF2B5EF4-FFF2-40B4-BE49-F238E27FC236}">
                <a16:creationId xmlns:a16="http://schemas.microsoft.com/office/drawing/2014/main" id="{57087535-F177-47A2-8FA4-66C4EEA74A41}"/>
              </a:ext>
            </a:extLst>
          </p:cNvPr>
          <p:cNvGraphicFramePr/>
          <p:nvPr>
            <p:extLst>
              <p:ext uri="{D42A27DB-BD31-4B8C-83A1-F6EECF244321}">
                <p14:modId xmlns:p14="http://schemas.microsoft.com/office/powerpoint/2010/main" val="1123356829"/>
              </p:ext>
            </p:extLst>
          </p:nvPr>
        </p:nvGraphicFramePr>
        <p:xfrm>
          <a:off x="0" y="1730229"/>
          <a:ext cx="8419605" cy="45736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Table 10">
            <a:extLst>
              <a:ext uri="{FF2B5EF4-FFF2-40B4-BE49-F238E27FC236}">
                <a16:creationId xmlns:a16="http://schemas.microsoft.com/office/drawing/2014/main" id="{BAF04237-6766-423F-A242-8BDBBAB7532A}"/>
              </a:ext>
            </a:extLst>
          </p:cNvPr>
          <p:cNvGraphicFramePr>
            <a:graphicFrameLocks noGrp="1"/>
          </p:cNvGraphicFramePr>
          <p:nvPr>
            <p:extLst>
              <p:ext uri="{D42A27DB-BD31-4B8C-83A1-F6EECF244321}">
                <p14:modId xmlns:p14="http://schemas.microsoft.com/office/powerpoint/2010/main" val="3951246838"/>
              </p:ext>
            </p:extLst>
          </p:nvPr>
        </p:nvGraphicFramePr>
        <p:xfrm>
          <a:off x="7936992" y="1955840"/>
          <a:ext cx="1107376" cy="3754618"/>
        </p:xfrm>
        <a:graphic>
          <a:graphicData uri="http://schemas.openxmlformats.org/drawingml/2006/table">
            <a:tbl>
              <a:tblPr>
                <a:tableStyleId>{5C22544A-7EE6-4342-B048-85BDC9FD1C3A}</a:tableStyleId>
              </a:tblPr>
              <a:tblGrid>
                <a:gridCol w="599981">
                  <a:extLst>
                    <a:ext uri="{9D8B030D-6E8A-4147-A177-3AD203B41FA5}">
                      <a16:colId xmlns:a16="http://schemas.microsoft.com/office/drawing/2014/main" val="20000"/>
                    </a:ext>
                  </a:extLst>
                </a:gridCol>
                <a:gridCol w="507395">
                  <a:extLst>
                    <a:ext uri="{9D8B030D-6E8A-4147-A177-3AD203B41FA5}">
                      <a16:colId xmlns:a16="http://schemas.microsoft.com/office/drawing/2014/main" val="2621941874"/>
                    </a:ext>
                  </a:extLst>
                </a:gridCol>
              </a:tblGrid>
              <a:tr h="462112">
                <a:tc>
                  <a:txBody>
                    <a:bodyPr/>
                    <a:lstStyle/>
                    <a:p>
                      <a:pPr algn="ctr" fontAlgn="b">
                        <a:lnSpc>
                          <a:spcPts val="1700"/>
                        </a:lnSpc>
                      </a:pPr>
                      <a:r>
                        <a:rPr lang="en-US" sz="1700" b="1" i="0" u="none" strike="noStrike" dirty="0">
                          <a:solidFill>
                            <a:schemeClr val="accent1"/>
                          </a:solidFill>
                          <a:effectLst/>
                          <a:latin typeface="+mn-lt"/>
                        </a:rPr>
                        <a:t>Total Supp.</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ts val="1700"/>
                        </a:lnSpc>
                      </a:pPr>
                      <a:r>
                        <a:rPr lang="en-US" sz="1700" b="1" i="0" u="none" strike="noStrike" dirty="0">
                          <a:solidFill>
                            <a:schemeClr val="accent4"/>
                          </a:solidFill>
                          <a:effectLst/>
                          <a:latin typeface="+mn-lt"/>
                        </a:rPr>
                        <a:t>Total Opp.</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37031">
                <a:tc>
                  <a:txBody>
                    <a:bodyPr/>
                    <a:lstStyle/>
                    <a:p>
                      <a:pPr algn="ctr" fontAlgn="b"/>
                      <a:r>
                        <a:rPr lang="en-US" sz="1800" b="1" i="0" u="none" strike="noStrike" dirty="0">
                          <a:solidFill>
                            <a:schemeClr val="accent1"/>
                          </a:solidFill>
                          <a:effectLst/>
                          <a:latin typeface="Calibri" panose="020F0502020204030204" pitchFamily="34" charset="0"/>
                        </a:rPr>
                        <a:t>31%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a:solidFill>
                            <a:schemeClr val="accent4"/>
                          </a:solidFill>
                          <a:effectLst/>
                          <a:latin typeface="Calibri" panose="020F0502020204030204" pitchFamily="34" charset="0"/>
                        </a:rPr>
                        <a:t>63%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46903897"/>
                  </a:ext>
                </a:extLst>
              </a:tr>
              <a:tr h="1265626">
                <a:tc>
                  <a:txBody>
                    <a:bodyPr/>
                    <a:lstStyle/>
                    <a:p>
                      <a:pPr algn="ctr" fontAlgn="b"/>
                      <a:r>
                        <a:rPr lang="en-US" sz="1800" b="1" i="0" u="none" strike="noStrike" dirty="0">
                          <a:solidFill>
                            <a:schemeClr val="accent1"/>
                          </a:solidFill>
                          <a:effectLst/>
                          <a:latin typeface="Calibri" panose="020F0502020204030204" pitchFamily="34" charset="0"/>
                        </a:rPr>
                        <a:t>38%</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a:solidFill>
                            <a:schemeClr val="accent4"/>
                          </a:solidFill>
                          <a:effectLst/>
                          <a:latin typeface="Calibri" panose="020F0502020204030204" pitchFamily="34" charset="0"/>
                        </a:rPr>
                        <a:t>55%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4419781"/>
                  </a:ext>
                </a:extLst>
              </a:tr>
              <a:tr h="1289849">
                <a:tc>
                  <a:txBody>
                    <a:bodyPr/>
                    <a:lstStyle/>
                    <a:p>
                      <a:pPr algn="ctr" fontAlgn="b"/>
                      <a:r>
                        <a:rPr lang="en-US" sz="1800" b="1" i="0" u="none" strike="noStrike" dirty="0">
                          <a:solidFill>
                            <a:schemeClr val="accent1"/>
                          </a:solidFill>
                          <a:effectLst/>
                          <a:latin typeface="Calibri" panose="020F0502020204030204" pitchFamily="34" charset="0"/>
                        </a:rPr>
                        <a:t>32%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64%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9688157"/>
                  </a:ext>
                </a:extLst>
              </a:tr>
            </a:tbl>
          </a:graphicData>
        </a:graphic>
      </p:graphicFrame>
    </p:spTree>
    <p:extLst>
      <p:ext uri="{BB962C8B-B14F-4D97-AF65-F5344CB8AC3E}">
        <p14:creationId xmlns:p14="http://schemas.microsoft.com/office/powerpoint/2010/main" val="30925438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5FCE5CA-4ECF-455D-8AE7-B726957979B6}"/>
              </a:ext>
            </a:extLst>
          </p:cNvPr>
          <p:cNvSpPr>
            <a:spLocks noGrp="1"/>
          </p:cNvSpPr>
          <p:nvPr>
            <p:ph type="body" sz="quarter" idx="10"/>
          </p:nvPr>
        </p:nvSpPr>
        <p:spPr/>
        <p:txBody>
          <a:bodyPr/>
          <a:lstStyle/>
          <a:p>
            <a:r>
              <a:rPr lang="en-US" dirty="0"/>
              <a:t>Q10. Here are some statements from </a:t>
            </a:r>
            <a:r>
              <a:rPr lang="en-US" u="sng" dirty="0"/>
              <a:t>opponents</a:t>
            </a:r>
            <a:r>
              <a:rPr lang="en-US" dirty="0"/>
              <a:t> of diverting funding from Program Open Space to help balance the state budget. Please let me know whether you think it is very convincing, somewhat convincing, or not convincing. ^Not Part of Split Sample</a:t>
            </a:r>
          </a:p>
        </p:txBody>
      </p:sp>
      <p:graphicFrame>
        <p:nvGraphicFramePr>
          <p:cNvPr id="5" name="Table 5">
            <a:extLst>
              <a:ext uri="{FF2B5EF4-FFF2-40B4-BE49-F238E27FC236}">
                <a16:creationId xmlns:a16="http://schemas.microsoft.com/office/drawing/2014/main" id="{1F32BA45-281B-4683-B656-4B0A7236489C}"/>
              </a:ext>
            </a:extLst>
          </p:cNvPr>
          <p:cNvGraphicFramePr>
            <a:graphicFrameLocks noGrp="1"/>
          </p:cNvGraphicFramePr>
          <p:nvPr>
            <p:extLst>
              <p:ext uri="{D42A27DB-BD31-4B8C-83A1-F6EECF244321}">
                <p14:modId xmlns:p14="http://schemas.microsoft.com/office/powerpoint/2010/main" val="1683025463"/>
              </p:ext>
            </p:extLst>
          </p:nvPr>
        </p:nvGraphicFramePr>
        <p:xfrm>
          <a:off x="134555" y="1115122"/>
          <a:ext cx="8874889" cy="4964370"/>
        </p:xfrm>
        <a:graphic>
          <a:graphicData uri="http://schemas.openxmlformats.org/drawingml/2006/table">
            <a:tbl>
              <a:tblPr bandRow="1">
                <a:tableStyleId>{93296810-A885-4BE3-A3E7-6D5BEEA58F35}</a:tableStyleId>
              </a:tblPr>
              <a:tblGrid>
                <a:gridCol w="8874889">
                  <a:extLst>
                    <a:ext uri="{9D8B030D-6E8A-4147-A177-3AD203B41FA5}">
                      <a16:colId xmlns:a16="http://schemas.microsoft.com/office/drawing/2014/main" val="697914467"/>
                    </a:ext>
                  </a:extLst>
                </a:gridCol>
              </a:tblGrid>
              <a:tr h="1168384">
                <a:tc>
                  <a:txBody>
                    <a:bodyPr/>
                    <a:lstStyle/>
                    <a:p>
                      <a:pPr algn="just" fontAlgn="ctr"/>
                      <a:r>
                        <a:rPr lang="en-US" sz="1800" b="0" i="0" u="none" strike="noStrike" dirty="0">
                          <a:solidFill>
                            <a:srgbClr val="000000"/>
                          </a:solidFill>
                          <a:effectLst/>
                          <a:latin typeface="+mn-lt"/>
                        </a:rPr>
                        <a:t>^</a:t>
                      </a:r>
                      <a:r>
                        <a:rPr lang="en-US" sz="1800" b="1" i="0" u="none" strike="noStrike" dirty="0">
                          <a:solidFill>
                            <a:schemeClr val="accent4"/>
                          </a:solidFill>
                          <a:effectLst/>
                          <a:latin typeface="+mn-lt"/>
                        </a:rPr>
                        <a:t>(CLEAN WATER) </a:t>
                      </a:r>
                      <a:r>
                        <a:rPr lang="en-US" sz="1800" b="0" i="0" u="none" strike="noStrike" dirty="0">
                          <a:solidFill>
                            <a:srgbClr val="000000"/>
                          </a:solidFill>
                          <a:effectLst/>
                          <a:latin typeface="+mn-lt"/>
                        </a:rPr>
                        <a:t>Nothing is more important than having safe and clean water for drinking, swimming, and fishing – especially in a state with more than 3,000 miles of coastline. We need to continue dedicating funding to Program Open Space to protect open space and natural areas that help to improve water quality in rivers, streams, and the Bay.</a:t>
                      </a:r>
                    </a:p>
                  </a:txBody>
                  <a:tcPr marT="4763" marB="0" anchor="ctr"/>
                </a:tc>
                <a:extLst>
                  <a:ext uri="{0D108BD9-81ED-4DB2-BD59-A6C34878D82A}">
                    <a16:rowId xmlns:a16="http://schemas.microsoft.com/office/drawing/2014/main" val="411679502"/>
                  </a:ext>
                </a:extLst>
              </a:tr>
              <a:tr h="1168384">
                <a:tc>
                  <a:txBody>
                    <a:bodyPr/>
                    <a:lstStyle/>
                    <a:p>
                      <a:pPr algn="just" fontAlgn="ctr"/>
                      <a:r>
                        <a:rPr lang="en-US" sz="1800" b="1" i="0" u="none" strike="noStrike" dirty="0">
                          <a:solidFill>
                            <a:schemeClr val="accent4"/>
                          </a:solidFill>
                          <a:effectLst/>
                          <a:latin typeface="+mn-lt"/>
                        </a:rPr>
                        <a:t>(USE/HEALTH) </a:t>
                      </a:r>
                      <a:r>
                        <a:rPr lang="en-US" sz="1800" b="0" i="0" u="none" strike="noStrike" dirty="0">
                          <a:solidFill>
                            <a:srgbClr val="000000"/>
                          </a:solidFill>
                          <a:effectLst/>
                          <a:latin typeface="+mn-lt"/>
                        </a:rPr>
                        <a:t>The ability to go outside and get some fresh air has never been so important.  Spending time outdoors, especially in green spaces, is good for you – for both physical and mental health. We should protect funding for Program Open Space to ensure all Maryland communities have access to safe, healthy places to enjoy nature.</a:t>
                      </a:r>
                    </a:p>
                  </a:txBody>
                  <a:tcPr marT="4763" marB="0" anchor="ctr"/>
                </a:tc>
                <a:extLst>
                  <a:ext uri="{0D108BD9-81ED-4DB2-BD59-A6C34878D82A}">
                    <a16:rowId xmlns:a16="http://schemas.microsoft.com/office/drawing/2014/main" val="2707061160"/>
                  </a:ext>
                </a:extLst>
              </a:tr>
              <a:tr h="1459218">
                <a:tc>
                  <a:txBody>
                    <a:bodyPr/>
                    <a:lstStyle/>
                    <a:p>
                      <a:pPr algn="just" fontAlgn="ctr"/>
                      <a:r>
                        <a:rPr lang="en-US" sz="1800" b="1" i="0" u="none" strike="noStrike" dirty="0">
                          <a:solidFill>
                            <a:schemeClr val="accent4"/>
                          </a:solidFill>
                          <a:effectLst/>
                          <a:latin typeface="+mn-lt"/>
                        </a:rPr>
                        <a:t>(USE/COVID) </a:t>
                      </a:r>
                      <a:r>
                        <a:rPr lang="en-US" sz="1800" b="0" i="0" u="none" strike="noStrike" dirty="0">
                          <a:solidFill>
                            <a:srgbClr val="000000"/>
                          </a:solidFill>
                          <a:effectLst/>
                          <a:latin typeface="+mn-lt"/>
                        </a:rPr>
                        <a:t>Spending time outdoors has been even more important during the pandemic than ever before – and with huge recent increases in use, our parks are in danger of being loved to death. We need to protect funding for Program Open Space to ensure that we have enough open spaces and parks for all Maryland communities to have safe, healthy places to get outside and enjoy nature.</a:t>
                      </a:r>
                    </a:p>
                  </a:txBody>
                  <a:tcPr marT="4763" marB="0" anchor="ctr"/>
                </a:tc>
                <a:extLst>
                  <a:ext uri="{0D108BD9-81ED-4DB2-BD59-A6C34878D82A}">
                    <a16:rowId xmlns:a16="http://schemas.microsoft.com/office/drawing/2014/main" val="2582704743"/>
                  </a:ext>
                </a:extLst>
              </a:tr>
              <a:tr h="1168384">
                <a:tc>
                  <a:txBody>
                    <a:bodyPr/>
                    <a:lstStyle/>
                    <a:p>
                      <a:pPr algn="just" fontAlgn="ctr"/>
                      <a:r>
                        <a:rPr lang="en-US" sz="1800" b="0" i="0" u="none" strike="noStrike" dirty="0">
                          <a:solidFill>
                            <a:srgbClr val="000000"/>
                          </a:solidFill>
                          <a:effectLst/>
                          <a:latin typeface="+mn-lt"/>
                        </a:rPr>
                        <a:t>^</a:t>
                      </a:r>
                      <a:r>
                        <a:rPr lang="en-US" sz="1800" b="1" i="0" u="none" strike="noStrike" dirty="0">
                          <a:solidFill>
                            <a:schemeClr val="accent4"/>
                          </a:solidFill>
                          <a:effectLst/>
                          <a:latin typeface="+mn-lt"/>
                        </a:rPr>
                        <a:t>(GENERATIONS) </a:t>
                      </a:r>
                      <a:r>
                        <a:rPr lang="en-US" sz="1800" b="0" i="0" u="none" strike="noStrike" dirty="0">
                          <a:solidFill>
                            <a:srgbClr val="000000"/>
                          </a:solidFill>
                          <a:effectLst/>
                          <a:latin typeface="+mn-lt"/>
                        </a:rPr>
                        <a:t>We owe it to our children and grandchildren to preserve what we love about Maryland – like our open spaces, clean water, iconic coastline, and parks – so that future generations can continue to use and enjoy them.  That’s what Program Open Space is for, and now more than ever we need to honor our commitment to it.</a:t>
                      </a:r>
                    </a:p>
                  </a:txBody>
                  <a:tcPr marT="4763" marB="0" anchor="ctr"/>
                </a:tc>
                <a:extLst>
                  <a:ext uri="{0D108BD9-81ED-4DB2-BD59-A6C34878D82A}">
                    <a16:rowId xmlns:a16="http://schemas.microsoft.com/office/drawing/2014/main" val="3998893748"/>
                  </a:ext>
                </a:extLst>
              </a:tr>
            </a:tbl>
          </a:graphicData>
        </a:graphic>
      </p:graphicFrame>
      <p:sp>
        <p:nvSpPr>
          <p:cNvPr id="6" name="Title 5">
            <a:extLst>
              <a:ext uri="{FF2B5EF4-FFF2-40B4-BE49-F238E27FC236}">
                <a16:creationId xmlns:a16="http://schemas.microsoft.com/office/drawing/2014/main" id="{DB42A590-247D-4E92-9265-F56903BB0207}"/>
              </a:ext>
            </a:extLst>
          </p:cNvPr>
          <p:cNvSpPr>
            <a:spLocks noGrp="1"/>
          </p:cNvSpPr>
          <p:nvPr>
            <p:ph type="title"/>
          </p:nvPr>
        </p:nvSpPr>
        <p:spPr/>
        <p:txBody>
          <a:bodyPr/>
          <a:lstStyle/>
          <a:p>
            <a:r>
              <a:rPr lang="en-US" dirty="0"/>
              <a:t>Arguments Against Diversion</a:t>
            </a:r>
            <a:br>
              <a:rPr lang="en-US" dirty="0"/>
            </a:br>
            <a:r>
              <a:rPr lang="en-US" sz="2000" i="1" dirty="0"/>
              <a:t>(Ranked in Order of Effectiveness)</a:t>
            </a:r>
            <a:endParaRPr lang="en-US" sz="2600" i="1" dirty="0"/>
          </a:p>
        </p:txBody>
      </p:sp>
    </p:spTree>
    <p:extLst>
      <p:ext uri="{BB962C8B-B14F-4D97-AF65-F5344CB8AC3E}">
        <p14:creationId xmlns:p14="http://schemas.microsoft.com/office/powerpoint/2010/main" val="1410517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5FCE5CA-4ECF-455D-8AE7-B726957979B6}"/>
              </a:ext>
            </a:extLst>
          </p:cNvPr>
          <p:cNvSpPr>
            <a:spLocks noGrp="1"/>
          </p:cNvSpPr>
          <p:nvPr>
            <p:ph type="body" sz="quarter" idx="10"/>
          </p:nvPr>
        </p:nvSpPr>
        <p:spPr/>
        <p:txBody>
          <a:bodyPr/>
          <a:lstStyle/>
          <a:p>
            <a:r>
              <a:rPr lang="en-US" dirty="0"/>
              <a:t>Q10. Here are some statements from </a:t>
            </a:r>
            <a:r>
              <a:rPr lang="en-US" u="sng" dirty="0"/>
              <a:t>opponents</a:t>
            </a:r>
            <a:r>
              <a:rPr lang="en-US" dirty="0"/>
              <a:t> of diverting funding from Program Open Space to help balance the state budget. Please let me know whether you think it is very convincing, somewhat convincing, or not convincing. ^Not Part of Split Sample</a:t>
            </a:r>
          </a:p>
        </p:txBody>
      </p:sp>
      <p:graphicFrame>
        <p:nvGraphicFramePr>
          <p:cNvPr id="5" name="Table 5">
            <a:extLst>
              <a:ext uri="{FF2B5EF4-FFF2-40B4-BE49-F238E27FC236}">
                <a16:creationId xmlns:a16="http://schemas.microsoft.com/office/drawing/2014/main" id="{1F32BA45-281B-4683-B656-4B0A7236489C}"/>
              </a:ext>
            </a:extLst>
          </p:cNvPr>
          <p:cNvGraphicFramePr>
            <a:graphicFrameLocks noGrp="1"/>
          </p:cNvGraphicFramePr>
          <p:nvPr>
            <p:extLst>
              <p:ext uri="{D42A27DB-BD31-4B8C-83A1-F6EECF244321}">
                <p14:modId xmlns:p14="http://schemas.microsoft.com/office/powerpoint/2010/main" val="3363471112"/>
              </p:ext>
            </p:extLst>
          </p:nvPr>
        </p:nvGraphicFramePr>
        <p:xfrm>
          <a:off x="134555" y="1245675"/>
          <a:ext cx="8874889" cy="4901625"/>
        </p:xfrm>
        <a:graphic>
          <a:graphicData uri="http://schemas.openxmlformats.org/drawingml/2006/table">
            <a:tbl>
              <a:tblPr bandRow="1">
                <a:tableStyleId>{93296810-A885-4BE3-A3E7-6D5BEEA58F35}</a:tableStyleId>
              </a:tblPr>
              <a:tblGrid>
                <a:gridCol w="8874889">
                  <a:extLst>
                    <a:ext uri="{9D8B030D-6E8A-4147-A177-3AD203B41FA5}">
                      <a16:colId xmlns:a16="http://schemas.microsoft.com/office/drawing/2014/main" val="697914467"/>
                    </a:ext>
                  </a:extLst>
                </a:gridCol>
              </a:tblGrid>
              <a:tr h="1784195">
                <a:tc>
                  <a:txBody>
                    <a:bodyPr/>
                    <a:lstStyle/>
                    <a:p>
                      <a:pPr algn="just" fontAlgn="ctr"/>
                      <a:r>
                        <a:rPr lang="en-US" sz="2000" b="0" i="0" u="none" strike="noStrike" dirty="0">
                          <a:solidFill>
                            <a:schemeClr val="tx1"/>
                          </a:solidFill>
                          <a:effectLst/>
                          <a:latin typeface="+mn-lt"/>
                        </a:rPr>
                        <a:t>^</a:t>
                      </a:r>
                      <a:r>
                        <a:rPr lang="en-US" sz="2000" b="1" i="0" u="none" strike="noStrike" dirty="0">
                          <a:solidFill>
                            <a:schemeClr val="accent4"/>
                          </a:solidFill>
                          <a:effectLst/>
                          <a:latin typeface="+mn-lt"/>
                        </a:rPr>
                        <a:t>(DIVERSIONS) </a:t>
                      </a:r>
                      <a:r>
                        <a:rPr lang="en-US" sz="2000" b="0" i="0" u="none" strike="noStrike" dirty="0">
                          <a:solidFill>
                            <a:srgbClr val="000000"/>
                          </a:solidFill>
                          <a:effectLst/>
                          <a:latin typeface="+mn-lt"/>
                        </a:rPr>
                        <a:t>Proposals to take money from Program Open Space are not a one-time response to a crisis. In fact, since its beginning, one billion dollars of the money meant for Program Open Space has been diverted by the governor and state legislature and used for unrelated state programs. It’s time to honor our promises and fully fund Program Open Space, and not use the money for unrelated purposes.</a:t>
                      </a:r>
                    </a:p>
                  </a:txBody>
                  <a:tcPr marT="4763" marB="0" anchor="ctr"/>
                </a:tc>
                <a:extLst>
                  <a:ext uri="{0D108BD9-81ED-4DB2-BD59-A6C34878D82A}">
                    <a16:rowId xmlns:a16="http://schemas.microsoft.com/office/drawing/2014/main" val="411679502"/>
                  </a:ext>
                </a:extLst>
              </a:tr>
              <a:tr h="1558715">
                <a:tc>
                  <a:txBody>
                    <a:bodyPr/>
                    <a:lstStyle/>
                    <a:p>
                      <a:pPr algn="just" fontAlgn="ctr"/>
                      <a:r>
                        <a:rPr lang="en-US" sz="2000" b="1" i="0" u="none" strike="noStrike" dirty="0">
                          <a:solidFill>
                            <a:schemeClr val="accent4"/>
                          </a:solidFill>
                          <a:effectLst/>
                          <a:latin typeface="+mn-lt"/>
                        </a:rPr>
                        <a:t>(EQUITY/POLLUTION) </a:t>
                      </a:r>
                      <a:r>
                        <a:rPr lang="en-US" sz="2000" b="0" i="0" u="none" strike="noStrike" dirty="0">
                          <a:solidFill>
                            <a:srgbClr val="000000"/>
                          </a:solidFill>
                          <a:effectLst/>
                          <a:latin typeface="+mn-lt"/>
                        </a:rPr>
                        <a:t>For years, low-income households and Marylanders of color have been disproportionately subject to health risks from pollution. Program Open Space invests in cleaning up our air and water, with a focus on communities that have been unfairly burdened – now is no time to take money away from those efforts.</a:t>
                      </a:r>
                    </a:p>
                  </a:txBody>
                  <a:tcPr marT="4763" marB="0" anchor="ctr"/>
                </a:tc>
                <a:extLst>
                  <a:ext uri="{0D108BD9-81ED-4DB2-BD59-A6C34878D82A}">
                    <a16:rowId xmlns:a16="http://schemas.microsoft.com/office/drawing/2014/main" val="2707061160"/>
                  </a:ext>
                </a:extLst>
              </a:tr>
              <a:tr h="1558715">
                <a:tc>
                  <a:txBody>
                    <a:bodyPr/>
                    <a:lstStyle/>
                    <a:p>
                      <a:pPr algn="just" fontAlgn="ctr"/>
                      <a:r>
                        <a:rPr lang="en-US" sz="2000" b="1" i="0" u="none" strike="noStrike" dirty="0">
                          <a:solidFill>
                            <a:schemeClr val="accent4"/>
                          </a:solidFill>
                          <a:effectLst/>
                          <a:latin typeface="+mn-lt"/>
                        </a:rPr>
                        <a:t>(EQUITY/ACCESS) </a:t>
                      </a:r>
                      <a:r>
                        <a:rPr lang="en-US" sz="2000" b="0" i="0" u="none" strike="noStrike" dirty="0">
                          <a:solidFill>
                            <a:srgbClr val="000000"/>
                          </a:solidFill>
                          <a:effectLst/>
                          <a:latin typeface="+mn-lt"/>
                        </a:rPr>
                        <a:t>For years, low-income households and Marylanders of color have had less access to parks and open spaces. Program Open Space invests in protecting open space and natural areas, with a focus on helping communities that lack access – now is no time to take money away from those efforts.</a:t>
                      </a:r>
                    </a:p>
                  </a:txBody>
                  <a:tcPr marT="4763" marB="0" anchor="ctr"/>
                </a:tc>
                <a:extLst>
                  <a:ext uri="{0D108BD9-81ED-4DB2-BD59-A6C34878D82A}">
                    <a16:rowId xmlns:a16="http://schemas.microsoft.com/office/drawing/2014/main" val="2582704743"/>
                  </a:ext>
                </a:extLst>
              </a:tr>
            </a:tbl>
          </a:graphicData>
        </a:graphic>
      </p:graphicFrame>
      <p:sp>
        <p:nvSpPr>
          <p:cNvPr id="6" name="Title 5">
            <a:extLst>
              <a:ext uri="{FF2B5EF4-FFF2-40B4-BE49-F238E27FC236}">
                <a16:creationId xmlns:a16="http://schemas.microsoft.com/office/drawing/2014/main" id="{DB42A590-247D-4E92-9265-F56903BB0207}"/>
              </a:ext>
            </a:extLst>
          </p:cNvPr>
          <p:cNvSpPr>
            <a:spLocks noGrp="1"/>
          </p:cNvSpPr>
          <p:nvPr>
            <p:ph type="title"/>
          </p:nvPr>
        </p:nvSpPr>
        <p:spPr>
          <a:xfrm>
            <a:off x="-1" y="272827"/>
            <a:ext cx="9144000" cy="1118329"/>
          </a:xfrm>
        </p:spPr>
        <p:txBody>
          <a:bodyPr/>
          <a:lstStyle/>
          <a:p>
            <a:r>
              <a:rPr lang="en-US" dirty="0"/>
              <a:t>Arguments Against Diversion, Continued</a:t>
            </a:r>
            <a:br>
              <a:rPr lang="en-US" dirty="0"/>
            </a:br>
            <a:r>
              <a:rPr lang="en-US" sz="2000" i="1" dirty="0"/>
              <a:t>(Ranked in Order of Effectiveness)</a:t>
            </a:r>
            <a:endParaRPr lang="en-US" sz="2600" i="1" dirty="0"/>
          </a:p>
        </p:txBody>
      </p:sp>
    </p:spTree>
    <p:extLst>
      <p:ext uri="{BB962C8B-B14F-4D97-AF65-F5344CB8AC3E}">
        <p14:creationId xmlns:p14="http://schemas.microsoft.com/office/powerpoint/2010/main" val="12402874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600C1F5-57FA-4E56-8482-162B5ACF233F}"/>
              </a:ext>
            </a:extLst>
          </p:cNvPr>
          <p:cNvSpPr>
            <a:spLocks noGrp="1"/>
          </p:cNvSpPr>
          <p:nvPr>
            <p:ph type="body" sz="quarter" idx="10"/>
          </p:nvPr>
        </p:nvSpPr>
        <p:spPr/>
        <p:txBody>
          <a:bodyPr/>
          <a:lstStyle/>
          <a:p>
            <a:r>
              <a:rPr lang="en-US" dirty="0"/>
              <a:t>Q10. Here are some statements from </a:t>
            </a:r>
            <a:r>
              <a:rPr lang="en-US" u="sng" dirty="0"/>
              <a:t>opponents</a:t>
            </a:r>
            <a:r>
              <a:rPr lang="en-US" dirty="0"/>
              <a:t> of diverting funding from Program Open Space to help balance the state budget. Please let me know whether you think it is very convincing, somewhat convincing, or not convincing. ^Not Part of Split Sample</a:t>
            </a:r>
          </a:p>
        </p:txBody>
      </p:sp>
      <p:graphicFrame>
        <p:nvGraphicFramePr>
          <p:cNvPr id="6" name="Chart 5">
            <a:extLst>
              <a:ext uri="{FF2B5EF4-FFF2-40B4-BE49-F238E27FC236}">
                <a16:creationId xmlns:a16="http://schemas.microsoft.com/office/drawing/2014/main" id="{17E7C514-986B-4F3F-A0E8-2A353FAE9005}"/>
              </a:ext>
            </a:extLst>
          </p:cNvPr>
          <p:cNvGraphicFramePr/>
          <p:nvPr>
            <p:extLst>
              <p:ext uri="{D42A27DB-BD31-4B8C-83A1-F6EECF244321}">
                <p14:modId xmlns:p14="http://schemas.microsoft.com/office/powerpoint/2010/main" val="3801736059"/>
              </p:ext>
            </p:extLst>
          </p:nvPr>
        </p:nvGraphicFramePr>
        <p:xfrm>
          <a:off x="134556" y="1349298"/>
          <a:ext cx="8794840" cy="511049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08458338-023C-46C1-B313-ED1D697418AD}"/>
              </a:ext>
            </a:extLst>
          </p:cNvPr>
          <p:cNvSpPr>
            <a:spLocks noGrp="1"/>
          </p:cNvSpPr>
          <p:nvPr>
            <p:ph type="title"/>
          </p:nvPr>
        </p:nvSpPr>
        <p:spPr>
          <a:xfrm>
            <a:off x="0" y="210155"/>
            <a:ext cx="9144000" cy="1295256"/>
          </a:xfrm>
        </p:spPr>
        <p:txBody>
          <a:bodyPr>
            <a:normAutofit/>
          </a:bodyPr>
          <a:lstStyle/>
          <a:p>
            <a:r>
              <a:rPr lang="en-US" dirty="0"/>
              <a:t>Clean water, the importance of </a:t>
            </a:r>
            <a:br>
              <a:rPr lang="en-US" dirty="0"/>
            </a:br>
            <a:r>
              <a:rPr lang="en-US" dirty="0"/>
              <a:t>getting outdoors, and generational responsibility are key themes.</a:t>
            </a:r>
          </a:p>
        </p:txBody>
      </p:sp>
      <p:cxnSp>
        <p:nvCxnSpPr>
          <p:cNvPr id="4" name="Straight Connector 3">
            <a:extLst>
              <a:ext uri="{FF2B5EF4-FFF2-40B4-BE49-F238E27FC236}">
                <a16:creationId xmlns:a16="http://schemas.microsoft.com/office/drawing/2014/main" id="{25369AE9-C3F5-415B-9CAB-4FFA489F809C}"/>
              </a:ext>
            </a:extLst>
          </p:cNvPr>
          <p:cNvCxnSpPr/>
          <p:nvPr/>
        </p:nvCxnSpPr>
        <p:spPr>
          <a:xfrm>
            <a:off x="992459" y="4237463"/>
            <a:ext cx="7850458"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76680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5FFD659-E96A-44D6-A2DF-203D827F81F6}"/>
              </a:ext>
            </a:extLst>
          </p:cNvPr>
          <p:cNvGraphicFramePr>
            <a:graphicFrameLocks noGrp="1"/>
          </p:cNvGraphicFramePr>
          <p:nvPr>
            <p:extLst>
              <p:ext uri="{D42A27DB-BD31-4B8C-83A1-F6EECF244321}">
                <p14:modId xmlns:p14="http://schemas.microsoft.com/office/powerpoint/2010/main" val="3592895649"/>
              </p:ext>
            </p:extLst>
          </p:nvPr>
        </p:nvGraphicFramePr>
        <p:xfrm>
          <a:off x="261255" y="1660849"/>
          <a:ext cx="8621491" cy="4496112"/>
        </p:xfrm>
        <a:graphic>
          <a:graphicData uri="http://schemas.openxmlformats.org/drawingml/2006/table">
            <a:tbl>
              <a:tblPr firstRow="1" bandRow="1">
                <a:tableStyleId>{93296810-A885-4BE3-A3E7-6D5BEEA58F35}</a:tableStyleId>
              </a:tblPr>
              <a:tblGrid>
                <a:gridCol w="2157399">
                  <a:extLst>
                    <a:ext uri="{9D8B030D-6E8A-4147-A177-3AD203B41FA5}">
                      <a16:colId xmlns:a16="http://schemas.microsoft.com/office/drawing/2014/main" val="2563863929"/>
                    </a:ext>
                  </a:extLst>
                </a:gridCol>
                <a:gridCol w="855647">
                  <a:extLst>
                    <a:ext uri="{9D8B030D-6E8A-4147-A177-3AD203B41FA5}">
                      <a16:colId xmlns:a16="http://schemas.microsoft.com/office/drawing/2014/main" val="1099831682"/>
                    </a:ext>
                  </a:extLst>
                </a:gridCol>
                <a:gridCol w="1121689">
                  <a:extLst>
                    <a:ext uri="{9D8B030D-6E8A-4147-A177-3AD203B41FA5}">
                      <a16:colId xmlns:a16="http://schemas.microsoft.com/office/drawing/2014/main" val="2950452391"/>
                    </a:ext>
                  </a:extLst>
                </a:gridCol>
                <a:gridCol w="1121689">
                  <a:extLst>
                    <a:ext uri="{9D8B030D-6E8A-4147-A177-3AD203B41FA5}">
                      <a16:colId xmlns:a16="http://schemas.microsoft.com/office/drawing/2014/main" val="1612859170"/>
                    </a:ext>
                  </a:extLst>
                </a:gridCol>
                <a:gridCol w="1121689">
                  <a:extLst>
                    <a:ext uri="{9D8B030D-6E8A-4147-A177-3AD203B41FA5}">
                      <a16:colId xmlns:a16="http://schemas.microsoft.com/office/drawing/2014/main" val="3039870169"/>
                    </a:ext>
                  </a:extLst>
                </a:gridCol>
                <a:gridCol w="1121689">
                  <a:extLst>
                    <a:ext uri="{9D8B030D-6E8A-4147-A177-3AD203B41FA5}">
                      <a16:colId xmlns:a16="http://schemas.microsoft.com/office/drawing/2014/main" val="2001358098"/>
                    </a:ext>
                  </a:extLst>
                </a:gridCol>
                <a:gridCol w="1121689">
                  <a:extLst>
                    <a:ext uri="{9D8B030D-6E8A-4147-A177-3AD203B41FA5}">
                      <a16:colId xmlns:a16="http://schemas.microsoft.com/office/drawing/2014/main" val="2667985779"/>
                    </a:ext>
                  </a:extLst>
                </a:gridCol>
              </a:tblGrid>
              <a:tr h="492911">
                <a:tc rowSpan="2">
                  <a:txBody>
                    <a:bodyPr/>
                    <a:lstStyle/>
                    <a:p>
                      <a:pPr algn="ctr"/>
                      <a:r>
                        <a:rPr lang="en-US" sz="1800" dirty="0">
                          <a:solidFill>
                            <a:schemeClr val="bg1"/>
                          </a:solidFill>
                          <a:latin typeface="+mn-lt"/>
                        </a:rPr>
                        <a:t>Statement</a:t>
                      </a:r>
                    </a:p>
                  </a:txBody>
                  <a:tcPr marT="0" marB="0" anchor="ctr">
                    <a:solidFill>
                      <a:schemeClr val="accent4"/>
                    </a:solidFill>
                  </a:tcPr>
                </a:tc>
                <a:tc rowSpan="2">
                  <a:txBody>
                    <a:bodyPr/>
                    <a:lstStyle/>
                    <a:p>
                      <a:pPr algn="ctr"/>
                      <a:r>
                        <a:rPr lang="en-US" sz="1800" dirty="0">
                          <a:solidFill>
                            <a:schemeClr val="bg1"/>
                          </a:solidFill>
                          <a:latin typeface="+mn-lt"/>
                        </a:rPr>
                        <a:t>All Voters</a:t>
                      </a:r>
                    </a:p>
                  </a:txBody>
                  <a:tcPr marT="0" marB="0" anchor="ctr">
                    <a:lnR w="38100" cap="flat" cmpd="sng" algn="ctr">
                      <a:solidFill>
                        <a:schemeClr val="bg1"/>
                      </a:solidFill>
                      <a:prstDash val="solid"/>
                      <a:round/>
                      <a:headEnd type="none" w="med" len="med"/>
                      <a:tailEnd type="none" w="med" len="med"/>
                    </a:lnR>
                    <a:solidFill>
                      <a:schemeClr val="accent4"/>
                    </a:solidFill>
                  </a:tcPr>
                </a:tc>
                <a:tc gridSpan="2">
                  <a:txBody>
                    <a:bodyPr/>
                    <a:lstStyle/>
                    <a:p>
                      <a:pPr algn="ctr"/>
                      <a:r>
                        <a:rPr lang="en-US" sz="1800" dirty="0">
                          <a:solidFill>
                            <a:schemeClr val="bg1"/>
                          </a:solidFill>
                          <a:latin typeface="+mn-lt"/>
                        </a:rPr>
                        <a:t>Gender</a:t>
                      </a:r>
                    </a:p>
                  </a:txBody>
                  <a:tcPr marT="0" marB="0" anchor="ctr">
                    <a:lnL w="38100" cap="flat" cmpd="sng" algn="ctr">
                      <a:solidFill>
                        <a:schemeClr val="bg1"/>
                      </a:solidFill>
                      <a:prstDash val="solid"/>
                      <a:round/>
                      <a:headEnd type="none" w="med" len="med"/>
                      <a:tailEnd type="none" w="med" len="med"/>
                    </a:lnL>
                    <a:lnR w="381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accent4"/>
                    </a:solidFill>
                  </a:tcPr>
                </a:tc>
                <a:tc hMerge="1">
                  <a:txBody>
                    <a:bodyPr/>
                    <a:lstStyle/>
                    <a:p>
                      <a:endParaRPr lang="en-US" dirty="0"/>
                    </a:p>
                  </a:txBody>
                  <a:tcPr>
                    <a:lnL w="38100" cap="flat" cmpd="sng" algn="ctr">
                      <a:solidFill>
                        <a:schemeClr val="accent3"/>
                      </a:solidFill>
                      <a:prstDash val="solid"/>
                      <a:round/>
                      <a:headEnd type="none" w="med" len="med"/>
                      <a:tailEnd type="none" w="med" len="med"/>
                    </a:lnL>
                    <a:solidFill>
                      <a:schemeClr val="accent1"/>
                    </a:solidFill>
                  </a:tcPr>
                </a:tc>
                <a:tc gridSpan="3">
                  <a:txBody>
                    <a:bodyPr/>
                    <a:lstStyle/>
                    <a:p>
                      <a:pPr algn="ctr"/>
                      <a:r>
                        <a:rPr lang="en-US" sz="1800" dirty="0">
                          <a:solidFill>
                            <a:schemeClr val="bg1"/>
                          </a:solidFill>
                          <a:latin typeface="+mn-lt"/>
                        </a:rPr>
                        <a:t>Age</a:t>
                      </a:r>
                    </a:p>
                  </a:txBody>
                  <a:tcPr marT="0" marB="0" anchor="ctr">
                    <a:lnL w="38100" cap="flat" cmpd="sng" algn="ctr">
                      <a:solidFill>
                        <a:schemeClr val="accent3"/>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4"/>
                    </a:solidFill>
                  </a:tcPr>
                </a:tc>
                <a:tc hMerge="1">
                  <a:txBody>
                    <a:bodyPr/>
                    <a:lstStyle/>
                    <a:p>
                      <a:endParaRPr lang="en-US"/>
                    </a:p>
                  </a:txBody>
                  <a:tcPr/>
                </a:tc>
                <a:tc hMerge="1">
                  <a:txBody>
                    <a:bodyPr/>
                    <a:lstStyle/>
                    <a:p>
                      <a:pPr algn="ctr"/>
                      <a:endParaRPr lang="en-US" sz="1700" dirty="0">
                        <a:solidFill>
                          <a:schemeClr val="bg1"/>
                        </a:solidFill>
                        <a:latin typeface="+mn-lt"/>
                      </a:endParaRPr>
                    </a:p>
                  </a:txBody>
                  <a:tcPr anchor="ctr">
                    <a:lnL w="38100" cap="flat" cmpd="sng" algn="ctr">
                      <a:solidFill>
                        <a:schemeClr val="accent3"/>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190792292"/>
                  </a:ext>
                </a:extLst>
              </a:tr>
              <a:tr h="492911">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c>
                  <a:txBody>
                    <a:bodyPr/>
                    <a:lstStyle/>
                    <a:p>
                      <a:pPr algn="ctr"/>
                      <a:r>
                        <a:rPr lang="en-US" sz="1800" b="1" dirty="0">
                          <a:solidFill>
                            <a:schemeClr val="tx1"/>
                          </a:solidFill>
                          <a:latin typeface="+mn-lt"/>
                        </a:rPr>
                        <a:t>Men</a:t>
                      </a:r>
                    </a:p>
                  </a:txBody>
                  <a:tcPr marT="0" marB="0" anchor="ctr">
                    <a:lnL w="381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a:r>
                        <a:rPr lang="en-US" sz="1800" b="1" dirty="0">
                          <a:solidFill>
                            <a:schemeClr val="tx1"/>
                          </a:solidFill>
                          <a:latin typeface="+mn-lt"/>
                        </a:rPr>
                        <a:t>Women</a:t>
                      </a:r>
                    </a:p>
                  </a:txBody>
                  <a:tcPr marT="0" marB="0" anchor="ctr">
                    <a:lnR w="381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a:r>
                        <a:rPr lang="en-US" sz="1800" b="1" dirty="0">
                          <a:solidFill>
                            <a:schemeClr val="tx1"/>
                          </a:solidFill>
                          <a:latin typeface="+mn-lt"/>
                        </a:rPr>
                        <a:t>18-49</a:t>
                      </a:r>
                    </a:p>
                  </a:txBody>
                  <a:tcPr marT="0"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a:r>
                        <a:rPr lang="en-US" sz="1800" b="1" dirty="0">
                          <a:solidFill>
                            <a:schemeClr val="tx1"/>
                          </a:solidFill>
                          <a:latin typeface="+mn-lt"/>
                        </a:rPr>
                        <a:t>50-64</a:t>
                      </a:r>
                    </a:p>
                  </a:txBody>
                  <a:tcPr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a:r>
                        <a:rPr lang="en-US" sz="1800" b="1" dirty="0">
                          <a:solidFill>
                            <a:schemeClr val="tx1"/>
                          </a:solidFill>
                          <a:latin typeface="+mn-lt"/>
                        </a:rPr>
                        <a:t>65+</a:t>
                      </a:r>
                    </a:p>
                  </a:txBody>
                  <a:tcPr marT="0" marB="0" anchor="ctr">
                    <a:lnL w="12700" cap="flat" cmpd="sng" algn="ctr">
                      <a:solidFill>
                        <a:schemeClr val="accent3"/>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extLst>
                  <a:ext uri="{0D108BD9-81ED-4DB2-BD59-A6C34878D82A}">
                    <a16:rowId xmlns:a16="http://schemas.microsoft.com/office/drawing/2014/main" val="792830917"/>
                  </a:ext>
                </a:extLst>
              </a:tr>
              <a:tr h="501470">
                <a:tc>
                  <a:txBody>
                    <a:bodyPr/>
                    <a:lstStyle/>
                    <a:p>
                      <a:pPr algn="ctr" fontAlgn="b"/>
                      <a:r>
                        <a:rPr lang="en-US" sz="1800" b="0" i="0" u="none" strike="noStrike" dirty="0">
                          <a:solidFill>
                            <a:srgbClr val="000000"/>
                          </a:solidFill>
                          <a:effectLst/>
                          <a:latin typeface="+mn-lt"/>
                        </a:rPr>
                        <a:t>^Clean Water</a:t>
                      </a:r>
                    </a:p>
                  </a:txBody>
                  <a:tcPr marL="4763" marR="4763" marT="4763" marB="0" anchor="ctr"/>
                </a:tc>
                <a:tc>
                  <a:txBody>
                    <a:bodyPr/>
                    <a:lstStyle/>
                    <a:p>
                      <a:pPr algn="ctr" fontAlgn="ctr"/>
                      <a:r>
                        <a:rPr lang="en-US" sz="1800" b="1" i="0" u="none" strike="noStrike" dirty="0">
                          <a:solidFill>
                            <a:srgbClr val="000000"/>
                          </a:solidFill>
                          <a:effectLst/>
                          <a:latin typeface="+mn-lt"/>
                          <a:ea typeface="Arial" panose="020B0604020202020204" pitchFamily="34" charset="0"/>
                        </a:rPr>
                        <a:t>53%</a:t>
                      </a:r>
                      <a:endParaRPr lang="en-US" sz="1800" b="1" i="0" u="none" strike="noStrike" dirty="0">
                        <a:solidFill>
                          <a:srgbClr val="000000"/>
                        </a:solidFill>
                        <a:effectLst/>
                        <a:latin typeface="+mn-lt"/>
                      </a:endParaRP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ea typeface="Arial" panose="020B0604020202020204" pitchFamily="34" charset="0"/>
                        </a:rPr>
                        <a:t>49%</a:t>
                      </a:r>
                      <a:endParaRPr lang="en-US" sz="1800" b="0" i="0" u="none" strike="noStrike" dirty="0">
                        <a:solidFill>
                          <a:srgbClr val="000000"/>
                        </a:solidFill>
                        <a:effectLst/>
                        <a:latin typeface="+mn-lt"/>
                      </a:endParaRPr>
                    </a:p>
                  </a:txBody>
                  <a:tcPr marL="4763" marR="4763" marT="4763" marB="0" anchor="ctr">
                    <a:lnL w="38100" cap="flat" cmpd="sng" algn="ctr">
                      <a:solidFill>
                        <a:schemeClr val="bg1"/>
                      </a:solidFill>
                      <a:prstDash val="solid"/>
                      <a:round/>
                      <a:headEnd type="none" w="med" len="med"/>
                      <a:tailEnd type="none" w="med" len="med"/>
                    </a:lnL>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0" u="none" strike="noStrike" dirty="0">
                          <a:solidFill>
                            <a:srgbClr val="000000"/>
                          </a:solidFill>
                          <a:effectLst/>
                          <a:latin typeface="+mn-lt"/>
                          <a:ea typeface="Arial" panose="020B0604020202020204" pitchFamily="34" charset="0"/>
                        </a:rPr>
                        <a:t>57%</a:t>
                      </a:r>
                      <a:endParaRPr lang="en-US" sz="1800" b="0" i="0" u="none" strike="noStrike" dirty="0">
                        <a:solidFill>
                          <a:srgbClr val="000000"/>
                        </a:solidFill>
                        <a:effectLst/>
                        <a:latin typeface="+mn-lt"/>
                      </a:endParaRPr>
                    </a:p>
                  </a:txBody>
                  <a:tcPr marL="4763" marR="4763" marT="4763" marB="0" anchor="ctr">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0" u="none" strike="noStrike" dirty="0">
                          <a:solidFill>
                            <a:srgbClr val="000000"/>
                          </a:solidFill>
                          <a:effectLst/>
                          <a:latin typeface="+mn-lt"/>
                          <a:ea typeface="Arial" panose="020B0604020202020204" pitchFamily="34" charset="0"/>
                        </a:rPr>
                        <a:t>52%</a:t>
                      </a:r>
                      <a:endParaRPr lang="en-US" sz="1800" b="0" i="0" u="none" strike="noStrike" dirty="0">
                        <a:solidFill>
                          <a:srgbClr val="000000"/>
                        </a:solidFill>
                        <a:effectLst/>
                        <a:latin typeface="+mn-lt"/>
                      </a:endParaRP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0" u="none" strike="noStrike" dirty="0">
                          <a:solidFill>
                            <a:srgbClr val="000000"/>
                          </a:solidFill>
                          <a:effectLst/>
                          <a:latin typeface="+mn-lt"/>
                          <a:ea typeface="Arial" panose="020B0604020202020204" pitchFamily="34" charset="0"/>
                        </a:rPr>
                        <a:t>51%</a:t>
                      </a:r>
                      <a:endParaRPr lang="en-US" sz="1800" b="0" i="0" u="none" strike="noStrike" dirty="0">
                        <a:solidFill>
                          <a:srgbClr val="000000"/>
                        </a:solidFill>
                        <a:effectLst/>
                        <a:latin typeface="+mn-lt"/>
                      </a:endParaRP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0" u="none" strike="noStrike" dirty="0">
                          <a:solidFill>
                            <a:srgbClr val="000000"/>
                          </a:solidFill>
                          <a:effectLst/>
                          <a:latin typeface="+mn-lt"/>
                          <a:ea typeface="Arial" panose="020B0604020202020204" pitchFamily="34" charset="0"/>
                        </a:rPr>
                        <a:t>58%</a:t>
                      </a:r>
                      <a:endParaRPr lang="en-US" sz="1800" b="0" i="0" u="none" strike="noStrike" dirty="0">
                        <a:solidFill>
                          <a:srgbClr val="000000"/>
                        </a:solidFill>
                        <a:effectLst/>
                        <a:latin typeface="+mn-lt"/>
                      </a:endParaRPr>
                    </a:p>
                  </a:txBody>
                  <a:tcPr marL="4763" marR="4763" marT="4763" marB="0" anchor="ctr">
                    <a:lnL w="12700" cap="flat" cmpd="sng" algn="ctr">
                      <a:solidFill>
                        <a:schemeClr val="accent3"/>
                      </a:solidFill>
                      <a:prstDash val="solid"/>
                      <a:round/>
                      <a:headEnd type="none" w="med" len="med"/>
                      <a:tailEnd type="none" w="med" len="med"/>
                    </a:lnL>
                    <a:lnT w="38100" cap="flat" cmpd="sng" algn="ctr">
                      <a:solidFill>
                        <a:schemeClr val="accent3"/>
                      </a:solidFill>
                      <a:prstDash val="solid"/>
                      <a:round/>
                      <a:headEnd type="none" w="med" len="med"/>
                      <a:tailEnd type="none" w="med" len="med"/>
                    </a:lnT>
                    <a:solidFill>
                      <a:srgbClr val="FFC000"/>
                    </a:solidFill>
                  </a:tcPr>
                </a:tc>
                <a:extLst>
                  <a:ext uri="{0D108BD9-81ED-4DB2-BD59-A6C34878D82A}">
                    <a16:rowId xmlns:a16="http://schemas.microsoft.com/office/drawing/2014/main" val="1963344676"/>
                  </a:ext>
                </a:extLst>
              </a:tr>
              <a:tr h="501470">
                <a:tc>
                  <a:txBody>
                    <a:bodyPr/>
                    <a:lstStyle/>
                    <a:p>
                      <a:pPr algn="ctr" fontAlgn="b"/>
                      <a:r>
                        <a:rPr lang="en-US" sz="1800" b="0" i="0" u="none" strike="noStrike">
                          <a:solidFill>
                            <a:srgbClr val="000000"/>
                          </a:solidFill>
                          <a:effectLst/>
                          <a:latin typeface="+mn-lt"/>
                        </a:rPr>
                        <a:t>Use/Health</a:t>
                      </a:r>
                    </a:p>
                  </a:txBody>
                  <a:tcPr marL="4763" marR="4763" marT="4763" marB="0" anchor="ctr"/>
                </a:tc>
                <a:tc>
                  <a:txBody>
                    <a:bodyPr/>
                    <a:lstStyle/>
                    <a:p>
                      <a:pPr algn="ctr" fontAlgn="ctr"/>
                      <a:r>
                        <a:rPr lang="en-US" sz="1800" b="1" i="0" u="none" strike="noStrike" dirty="0">
                          <a:solidFill>
                            <a:srgbClr val="000000"/>
                          </a:solidFill>
                          <a:effectLst/>
                          <a:latin typeface="+mn-lt"/>
                          <a:ea typeface="Arial" panose="020B0604020202020204" pitchFamily="34" charset="0"/>
                        </a:rPr>
                        <a:t>47%</a:t>
                      </a:r>
                      <a:endParaRPr lang="en-US" sz="1800" b="1" i="0" u="none" strike="noStrike" dirty="0">
                        <a:solidFill>
                          <a:srgbClr val="000000"/>
                        </a:solidFill>
                        <a:effectLst/>
                        <a:latin typeface="+mn-lt"/>
                      </a:endParaRP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37%</a:t>
                      </a:r>
                    </a:p>
                  </a:txBody>
                  <a:tcPr marL="4763" marR="4763" marT="4763" marB="0" anchor="ctr">
                    <a:lnL w="38100" cap="flat" cmpd="sng" algn="ctr">
                      <a:solidFill>
                        <a:schemeClr val="bg1"/>
                      </a:solidFill>
                      <a:prstDash val="solid"/>
                      <a:round/>
                      <a:headEnd type="none" w="med" len="med"/>
                      <a:tailEnd type="none" w="med" len="med"/>
                    </a:lnL>
                  </a:tcPr>
                </a:tc>
                <a:tc>
                  <a:txBody>
                    <a:bodyPr/>
                    <a:lstStyle/>
                    <a:p>
                      <a:pPr algn="ctr" fontAlgn="ctr"/>
                      <a:r>
                        <a:rPr lang="en-US" sz="1800" b="0" i="0" u="none" strike="noStrike" dirty="0">
                          <a:solidFill>
                            <a:srgbClr val="000000"/>
                          </a:solidFill>
                          <a:effectLst/>
                          <a:latin typeface="+mn-lt"/>
                        </a:rPr>
                        <a:t>56%</a:t>
                      </a:r>
                    </a:p>
                  </a:txBody>
                  <a:tcPr marL="4763" marR="4763" marT="4763" marB="0" anchor="ctr">
                    <a:lnR w="381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49%</a:t>
                      </a: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a:solidFill>
                            <a:srgbClr val="000000"/>
                          </a:solidFill>
                          <a:effectLst/>
                          <a:latin typeface="+mn-lt"/>
                        </a:rPr>
                        <a:t>39%</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49%</a:t>
                      </a:r>
                    </a:p>
                  </a:txBody>
                  <a:tcPr marL="4763" marR="4763" marT="4763" marB="0" anchor="ctr">
                    <a:lnL w="12700" cap="flat" cmpd="sng" algn="ctr">
                      <a:solidFill>
                        <a:schemeClr val="accent3"/>
                      </a:solidFill>
                      <a:prstDash val="solid"/>
                      <a:round/>
                      <a:headEnd type="none" w="med" len="med"/>
                      <a:tailEnd type="none" w="med" len="med"/>
                    </a:lnL>
                    <a:solidFill>
                      <a:srgbClr val="FFC000"/>
                    </a:solidFill>
                  </a:tcPr>
                </a:tc>
                <a:extLst>
                  <a:ext uri="{0D108BD9-81ED-4DB2-BD59-A6C34878D82A}">
                    <a16:rowId xmlns:a16="http://schemas.microsoft.com/office/drawing/2014/main" val="1198966674"/>
                  </a:ext>
                </a:extLst>
              </a:tr>
              <a:tr h="501470">
                <a:tc>
                  <a:txBody>
                    <a:bodyPr/>
                    <a:lstStyle/>
                    <a:p>
                      <a:pPr algn="ctr" fontAlgn="b"/>
                      <a:r>
                        <a:rPr lang="en-US" sz="1800" b="0" i="0" u="none" strike="noStrike">
                          <a:solidFill>
                            <a:srgbClr val="000000"/>
                          </a:solidFill>
                          <a:effectLst/>
                          <a:latin typeface="+mn-lt"/>
                        </a:rPr>
                        <a:t>Use/COVID</a:t>
                      </a:r>
                    </a:p>
                  </a:txBody>
                  <a:tcPr marL="4763" marR="4763" marT="4763" marB="0" anchor="ctr"/>
                </a:tc>
                <a:tc>
                  <a:txBody>
                    <a:bodyPr/>
                    <a:lstStyle/>
                    <a:p>
                      <a:pPr algn="ctr" fontAlgn="ctr"/>
                      <a:r>
                        <a:rPr lang="en-US" sz="1800" b="1" i="0" u="none" strike="noStrike" dirty="0">
                          <a:solidFill>
                            <a:srgbClr val="000000"/>
                          </a:solidFill>
                          <a:effectLst/>
                          <a:latin typeface="+mn-lt"/>
                        </a:rPr>
                        <a:t>46%</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35%</a:t>
                      </a:r>
                    </a:p>
                  </a:txBody>
                  <a:tcPr marL="4763" marR="4763" marT="4763" marB="0" anchor="ctr">
                    <a:lnL w="38100" cap="flat" cmpd="sng" algn="ctr">
                      <a:solidFill>
                        <a:schemeClr val="bg1"/>
                      </a:solidFill>
                      <a:prstDash val="solid"/>
                      <a:round/>
                      <a:headEnd type="none" w="med" len="med"/>
                      <a:tailEnd type="none" w="med" len="med"/>
                    </a:lnL>
                  </a:tcPr>
                </a:tc>
                <a:tc>
                  <a:txBody>
                    <a:bodyPr/>
                    <a:lstStyle/>
                    <a:p>
                      <a:pPr algn="ctr" fontAlgn="ctr"/>
                      <a:r>
                        <a:rPr lang="en-US" sz="1800" b="0" i="0" u="none" strike="noStrike" dirty="0">
                          <a:solidFill>
                            <a:srgbClr val="000000"/>
                          </a:solidFill>
                          <a:effectLst/>
                          <a:latin typeface="+mn-lt"/>
                        </a:rPr>
                        <a:t>57%</a:t>
                      </a:r>
                    </a:p>
                  </a:txBody>
                  <a:tcPr marL="4763" marR="4763" marT="4763" marB="0" anchor="ctr">
                    <a:lnR w="381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49%</a:t>
                      </a: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51%</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a:solidFill>
                            <a:srgbClr val="000000"/>
                          </a:solidFill>
                          <a:effectLst/>
                          <a:latin typeface="+mn-lt"/>
                        </a:rPr>
                        <a:t>38%</a:t>
                      </a:r>
                    </a:p>
                  </a:txBody>
                  <a:tcPr marL="4763" marR="4763" marT="4763"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1243046929"/>
                  </a:ext>
                </a:extLst>
              </a:tr>
              <a:tr h="501470">
                <a:tc>
                  <a:txBody>
                    <a:bodyPr/>
                    <a:lstStyle/>
                    <a:p>
                      <a:pPr algn="ctr" fontAlgn="b"/>
                      <a:r>
                        <a:rPr lang="en-US" sz="1800" b="0" i="0" u="none" strike="noStrike">
                          <a:solidFill>
                            <a:srgbClr val="000000"/>
                          </a:solidFill>
                          <a:effectLst/>
                          <a:latin typeface="+mn-lt"/>
                        </a:rPr>
                        <a:t>^Generations</a:t>
                      </a:r>
                    </a:p>
                  </a:txBody>
                  <a:tcPr marL="4763" marR="4763" marT="4763" marB="0" anchor="ctr"/>
                </a:tc>
                <a:tc>
                  <a:txBody>
                    <a:bodyPr/>
                    <a:lstStyle/>
                    <a:p>
                      <a:pPr algn="ctr" fontAlgn="ctr"/>
                      <a:r>
                        <a:rPr lang="en-US" sz="1800" b="1" i="0" u="none" strike="noStrike" dirty="0">
                          <a:solidFill>
                            <a:srgbClr val="000000"/>
                          </a:solidFill>
                          <a:effectLst/>
                          <a:latin typeface="+mn-lt"/>
                        </a:rPr>
                        <a:t>43%</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38%</a:t>
                      </a:r>
                    </a:p>
                  </a:txBody>
                  <a:tcPr marL="4763" marR="4763" marT="4763" marB="0" anchor="ctr">
                    <a:lnL w="38100" cap="flat" cmpd="sng" algn="ctr">
                      <a:solidFill>
                        <a:schemeClr val="bg1"/>
                      </a:solidFill>
                      <a:prstDash val="solid"/>
                      <a:round/>
                      <a:headEnd type="none" w="med" len="med"/>
                      <a:tailEnd type="none" w="med" len="med"/>
                    </a:lnL>
                  </a:tcPr>
                </a:tc>
                <a:tc>
                  <a:txBody>
                    <a:bodyPr/>
                    <a:lstStyle/>
                    <a:p>
                      <a:pPr algn="ctr" fontAlgn="ctr"/>
                      <a:r>
                        <a:rPr lang="en-US" sz="1800" b="0" i="0" u="none" strike="noStrike" dirty="0">
                          <a:solidFill>
                            <a:srgbClr val="000000"/>
                          </a:solidFill>
                          <a:effectLst/>
                          <a:latin typeface="+mn-lt"/>
                        </a:rPr>
                        <a:t>47%</a:t>
                      </a:r>
                    </a:p>
                  </a:txBody>
                  <a:tcPr marL="4763" marR="4763" marT="4763" marB="0" anchor="ctr">
                    <a:lnR w="381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40%</a:t>
                      </a: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40%</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51%</a:t>
                      </a:r>
                    </a:p>
                  </a:txBody>
                  <a:tcPr marL="4763" marR="4763" marT="4763" marB="0" anchor="ctr">
                    <a:lnL w="12700" cap="flat" cmpd="sng" algn="ctr">
                      <a:solidFill>
                        <a:schemeClr val="accent3"/>
                      </a:solidFill>
                      <a:prstDash val="solid"/>
                      <a:round/>
                      <a:headEnd type="none" w="med" len="med"/>
                      <a:tailEnd type="none" w="med" len="med"/>
                    </a:lnL>
                    <a:solidFill>
                      <a:srgbClr val="FFC000"/>
                    </a:solidFill>
                  </a:tcPr>
                </a:tc>
                <a:extLst>
                  <a:ext uri="{0D108BD9-81ED-4DB2-BD59-A6C34878D82A}">
                    <a16:rowId xmlns:a16="http://schemas.microsoft.com/office/drawing/2014/main" val="1990026107"/>
                  </a:ext>
                </a:extLst>
              </a:tr>
              <a:tr h="501470">
                <a:tc>
                  <a:txBody>
                    <a:bodyPr/>
                    <a:lstStyle/>
                    <a:p>
                      <a:pPr algn="ctr" fontAlgn="b"/>
                      <a:r>
                        <a:rPr lang="en-US" sz="1800" b="0" i="0" u="none" strike="noStrike" dirty="0">
                          <a:solidFill>
                            <a:srgbClr val="000000"/>
                          </a:solidFill>
                          <a:effectLst/>
                          <a:latin typeface="+mn-lt"/>
                        </a:rPr>
                        <a:t>^Diversions</a:t>
                      </a:r>
                    </a:p>
                  </a:txBody>
                  <a:tcPr marL="4763" marR="4763" marT="4763" marB="0" anchor="ctr"/>
                </a:tc>
                <a:tc>
                  <a:txBody>
                    <a:bodyPr/>
                    <a:lstStyle/>
                    <a:p>
                      <a:pPr algn="ctr" fontAlgn="ctr"/>
                      <a:r>
                        <a:rPr lang="en-US" sz="1800" b="1" i="0" u="none" strike="noStrike" dirty="0">
                          <a:solidFill>
                            <a:srgbClr val="000000"/>
                          </a:solidFill>
                          <a:effectLst/>
                          <a:latin typeface="+mn-lt"/>
                        </a:rPr>
                        <a:t>39%</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38%</a:t>
                      </a:r>
                    </a:p>
                  </a:txBody>
                  <a:tcPr marL="4763" marR="4763" marT="4763" marB="0" anchor="ctr">
                    <a:lnL w="38100" cap="flat" cmpd="sng" algn="ctr">
                      <a:solidFill>
                        <a:schemeClr val="bg1"/>
                      </a:solidFill>
                      <a:prstDash val="solid"/>
                      <a:round/>
                      <a:headEnd type="none" w="med" len="med"/>
                      <a:tailEnd type="none" w="med" len="med"/>
                    </a:lnL>
                  </a:tcPr>
                </a:tc>
                <a:tc>
                  <a:txBody>
                    <a:bodyPr/>
                    <a:lstStyle/>
                    <a:p>
                      <a:pPr algn="ctr" fontAlgn="ctr"/>
                      <a:r>
                        <a:rPr lang="en-US" sz="1800" b="0" i="0" u="none" strike="noStrike" dirty="0">
                          <a:solidFill>
                            <a:srgbClr val="000000"/>
                          </a:solidFill>
                          <a:effectLst/>
                          <a:latin typeface="+mn-lt"/>
                        </a:rPr>
                        <a:t>41%</a:t>
                      </a:r>
                    </a:p>
                  </a:txBody>
                  <a:tcPr marL="4763" marR="4763" marT="4763" marB="0" anchor="ctr">
                    <a:lnR w="381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40%</a:t>
                      </a: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a:solidFill>
                            <a:srgbClr val="000000"/>
                          </a:solidFill>
                          <a:effectLst/>
                          <a:latin typeface="+mn-lt"/>
                        </a:rPr>
                        <a:t>37%</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40%</a:t>
                      </a:r>
                    </a:p>
                  </a:txBody>
                  <a:tcPr marL="4763" marR="4763" marT="4763" marB="0" anchor="ctr">
                    <a:lnL w="12700" cap="flat" cmpd="sng" algn="ctr">
                      <a:solidFill>
                        <a:schemeClr val="accent3"/>
                      </a:solidFill>
                      <a:prstDash val="solid"/>
                      <a:round/>
                      <a:headEnd type="none" w="med" len="med"/>
                      <a:tailEnd type="none" w="med" len="med"/>
                    </a:lnL>
                    <a:solidFill>
                      <a:srgbClr val="FFC000"/>
                    </a:solidFill>
                  </a:tcPr>
                </a:tc>
                <a:extLst>
                  <a:ext uri="{0D108BD9-81ED-4DB2-BD59-A6C34878D82A}">
                    <a16:rowId xmlns:a16="http://schemas.microsoft.com/office/drawing/2014/main" val="480189450"/>
                  </a:ext>
                </a:extLst>
              </a:tr>
              <a:tr h="501470">
                <a:tc>
                  <a:txBody>
                    <a:bodyPr/>
                    <a:lstStyle/>
                    <a:p>
                      <a:pPr algn="ctr" fontAlgn="b"/>
                      <a:r>
                        <a:rPr lang="en-US" sz="1800" b="0" i="0" u="none" strike="noStrike">
                          <a:solidFill>
                            <a:srgbClr val="000000"/>
                          </a:solidFill>
                          <a:effectLst/>
                          <a:latin typeface="+mn-lt"/>
                        </a:rPr>
                        <a:t>Equity/Pollution</a:t>
                      </a:r>
                    </a:p>
                  </a:txBody>
                  <a:tcPr marL="4763" marR="4763" marT="4763" marB="0" anchor="ctr"/>
                </a:tc>
                <a:tc>
                  <a:txBody>
                    <a:bodyPr/>
                    <a:lstStyle/>
                    <a:p>
                      <a:pPr algn="ctr" fontAlgn="ctr"/>
                      <a:r>
                        <a:rPr lang="en-US" sz="1800" b="1" i="0" u="none" strike="noStrike" dirty="0">
                          <a:solidFill>
                            <a:srgbClr val="000000"/>
                          </a:solidFill>
                          <a:effectLst/>
                          <a:latin typeface="+mn-lt"/>
                        </a:rPr>
                        <a:t>39%</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31%</a:t>
                      </a:r>
                    </a:p>
                  </a:txBody>
                  <a:tcPr marL="4763" marR="4763" marT="4763" marB="0" anchor="ctr">
                    <a:lnL w="38100" cap="flat" cmpd="sng" algn="ctr">
                      <a:solidFill>
                        <a:schemeClr val="bg1"/>
                      </a:solidFill>
                      <a:prstDash val="solid"/>
                      <a:round/>
                      <a:headEnd type="none" w="med" len="med"/>
                      <a:tailEnd type="none" w="med" len="med"/>
                    </a:lnL>
                  </a:tcPr>
                </a:tc>
                <a:tc>
                  <a:txBody>
                    <a:bodyPr/>
                    <a:lstStyle/>
                    <a:p>
                      <a:pPr algn="ctr" fontAlgn="ctr"/>
                      <a:r>
                        <a:rPr lang="en-US" sz="1800" b="0" i="0" u="none" strike="noStrike" dirty="0">
                          <a:solidFill>
                            <a:srgbClr val="000000"/>
                          </a:solidFill>
                          <a:effectLst/>
                          <a:latin typeface="+mn-lt"/>
                        </a:rPr>
                        <a:t>46%</a:t>
                      </a:r>
                    </a:p>
                  </a:txBody>
                  <a:tcPr marL="4763" marR="4763" marT="4763" marB="0" anchor="ctr">
                    <a:lnR w="381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41%</a:t>
                      </a: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a:solidFill>
                            <a:srgbClr val="000000"/>
                          </a:solidFill>
                          <a:effectLst/>
                          <a:latin typeface="+mn-lt"/>
                        </a:rPr>
                        <a:t>31%</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42%</a:t>
                      </a:r>
                    </a:p>
                  </a:txBody>
                  <a:tcPr marL="4763" marR="4763" marT="4763" marB="0" anchor="ctr">
                    <a:lnL w="12700" cap="flat" cmpd="sng" algn="ctr">
                      <a:solidFill>
                        <a:schemeClr val="accent3"/>
                      </a:solidFill>
                      <a:prstDash val="solid"/>
                      <a:round/>
                      <a:headEnd type="none" w="med" len="med"/>
                      <a:tailEnd type="none" w="med" len="med"/>
                    </a:lnL>
                    <a:solidFill>
                      <a:srgbClr val="FFC000"/>
                    </a:solidFill>
                  </a:tcPr>
                </a:tc>
                <a:extLst>
                  <a:ext uri="{0D108BD9-81ED-4DB2-BD59-A6C34878D82A}">
                    <a16:rowId xmlns:a16="http://schemas.microsoft.com/office/drawing/2014/main" val="4246048080"/>
                  </a:ext>
                </a:extLst>
              </a:tr>
              <a:tr h="501470">
                <a:tc>
                  <a:txBody>
                    <a:bodyPr/>
                    <a:lstStyle/>
                    <a:p>
                      <a:pPr algn="ctr" fontAlgn="b"/>
                      <a:r>
                        <a:rPr lang="en-US" sz="1800" b="0" i="0" u="none" strike="noStrike">
                          <a:solidFill>
                            <a:srgbClr val="000000"/>
                          </a:solidFill>
                          <a:effectLst/>
                          <a:latin typeface="+mn-lt"/>
                        </a:rPr>
                        <a:t>Equity/Access</a:t>
                      </a:r>
                    </a:p>
                  </a:txBody>
                  <a:tcPr marL="4763" marR="4763" marT="4763" marB="0" anchor="ctr"/>
                </a:tc>
                <a:tc>
                  <a:txBody>
                    <a:bodyPr/>
                    <a:lstStyle/>
                    <a:p>
                      <a:pPr algn="ctr" fontAlgn="ctr"/>
                      <a:r>
                        <a:rPr lang="en-US" sz="1800" b="1" i="0" u="none" strike="noStrike" dirty="0">
                          <a:solidFill>
                            <a:srgbClr val="000000"/>
                          </a:solidFill>
                          <a:effectLst/>
                          <a:latin typeface="+mn-lt"/>
                        </a:rPr>
                        <a:t>32%</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29%</a:t>
                      </a:r>
                    </a:p>
                  </a:txBody>
                  <a:tcPr marL="4763" marR="4763" marT="4763" marB="0" anchor="ctr">
                    <a:lnL w="38100" cap="flat" cmpd="sng" algn="ctr">
                      <a:solidFill>
                        <a:schemeClr val="bg1"/>
                      </a:solidFill>
                      <a:prstDash val="solid"/>
                      <a:round/>
                      <a:headEnd type="none" w="med" len="med"/>
                      <a:tailEnd type="none" w="med" len="med"/>
                    </a:lnL>
                  </a:tcPr>
                </a:tc>
                <a:tc>
                  <a:txBody>
                    <a:bodyPr/>
                    <a:lstStyle/>
                    <a:p>
                      <a:pPr algn="ctr" fontAlgn="ctr"/>
                      <a:r>
                        <a:rPr lang="en-US" sz="1800" b="0" i="0" u="none" strike="noStrike">
                          <a:solidFill>
                            <a:srgbClr val="000000"/>
                          </a:solidFill>
                          <a:effectLst/>
                          <a:latin typeface="+mn-lt"/>
                        </a:rPr>
                        <a:t>34%</a:t>
                      </a:r>
                    </a:p>
                  </a:txBody>
                  <a:tcPr marL="4763" marR="4763" marT="4763" marB="0" anchor="ctr">
                    <a:lnR w="381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29%</a:t>
                      </a: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32%</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38%</a:t>
                      </a:r>
                    </a:p>
                  </a:txBody>
                  <a:tcPr marL="4763" marR="4763" marT="4763"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873374224"/>
                  </a:ext>
                </a:extLst>
              </a:tr>
            </a:tbl>
          </a:graphicData>
        </a:graphic>
      </p:graphicFrame>
      <p:sp>
        <p:nvSpPr>
          <p:cNvPr id="3" name="Text Placeholder 2">
            <a:extLst>
              <a:ext uri="{FF2B5EF4-FFF2-40B4-BE49-F238E27FC236}">
                <a16:creationId xmlns:a16="http://schemas.microsoft.com/office/drawing/2014/main" id="{CBF107A2-1162-42D7-A8F6-67120E307565}"/>
              </a:ext>
            </a:extLst>
          </p:cNvPr>
          <p:cNvSpPr>
            <a:spLocks noGrp="1"/>
          </p:cNvSpPr>
          <p:nvPr>
            <p:ph type="body" sz="quarter" idx="10"/>
          </p:nvPr>
        </p:nvSpPr>
        <p:spPr/>
        <p:txBody>
          <a:bodyPr/>
          <a:lstStyle/>
          <a:p>
            <a:r>
              <a:rPr lang="en-US" dirty="0"/>
              <a:t>Q10. Here are some statements from </a:t>
            </a:r>
            <a:r>
              <a:rPr lang="en-US" u="sng" dirty="0"/>
              <a:t>opponents</a:t>
            </a:r>
            <a:r>
              <a:rPr lang="en-US" dirty="0"/>
              <a:t> of diverting funding from Program Open Space to help balance the state budget. Please let me know whether you think it is very convincing, somewhat convincing, or not convincing. ^Not Part of Split Sample</a:t>
            </a:r>
          </a:p>
        </p:txBody>
      </p:sp>
      <p:sp>
        <p:nvSpPr>
          <p:cNvPr id="4" name="TextBox 3">
            <a:extLst>
              <a:ext uri="{FF2B5EF4-FFF2-40B4-BE49-F238E27FC236}">
                <a16:creationId xmlns:a16="http://schemas.microsoft.com/office/drawing/2014/main" id="{0567D2D6-1A0E-43E7-8E1F-60D4ACFE233F}"/>
              </a:ext>
            </a:extLst>
          </p:cNvPr>
          <p:cNvSpPr txBox="1"/>
          <p:nvPr/>
        </p:nvSpPr>
        <p:spPr>
          <a:xfrm>
            <a:off x="0" y="1328484"/>
            <a:ext cx="9128760" cy="338554"/>
          </a:xfrm>
          <a:prstGeom prst="rect">
            <a:avLst/>
          </a:prstGeom>
          <a:noFill/>
        </p:spPr>
        <p:txBody>
          <a:bodyPr wrap="square" rtlCol="0">
            <a:spAutoFit/>
          </a:bodyPr>
          <a:lstStyle/>
          <a:p>
            <a:pPr algn="ctr"/>
            <a:r>
              <a:rPr lang="en-US" sz="1600" i="1" dirty="0"/>
              <a:t>(Very Convincing)</a:t>
            </a:r>
          </a:p>
        </p:txBody>
      </p:sp>
      <p:sp>
        <p:nvSpPr>
          <p:cNvPr id="7" name="Title 6">
            <a:extLst>
              <a:ext uri="{FF2B5EF4-FFF2-40B4-BE49-F238E27FC236}">
                <a16:creationId xmlns:a16="http://schemas.microsoft.com/office/drawing/2014/main" id="{DACD54CF-9506-45F7-980B-D704A4CAE12C}"/>
              </a:ext>
            </a:extLst>
          </p:cNvPr>
          <p:cNvSpPr>
            <a:spLocks noGrp="1"/>
          </p:cNvSpPr>
          <p:nvPr>
            <p:ph type="title"/>
          </p:nvPr>
        </p:nvSpPr>
        <p:spPr/>
        <p:txBody>
          <a:bodyPr>
            <a:normAutofit/>
          </a:bodyPr>
          <a:lstStyle/>
          <a:p>
            <a:r>
              <a:rPr lang="en-US" dirty="0"/>
              <a:t>The relative ranking of effective messages is similar across gender and age groups.</a:t>
            </a:r>
          </a:p>
        </p:txBody>
      </p:sp>
    </p:spTree>
    <p:extLst>
      <p:ext uri="{BB962C8B-B14F-4D97-AF65-F5344CB8AC3E}">
        <p14:creationId xmlns:p14="http://schemas.microsoft.com/office/powerpoint/2010/main" val="3713846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5FFD659-E96A-44D6-A2DF-203D827F81F6}"/>
              </a:ext>
            </a:extLst>
          </p:cNvPr>
          <p:cNvGraphicFramePr>
            <a:graphicFrameLocks noGrp="1"/>
          </p:cNvGraphicFramePr>
          <p:nvPr>
            <p:extLst>
              <p:ext uri="{D42A27DB-BD31-4B8C-83A1-F6EECF244321}">
                <p14:modId xmlns:p14="http://schemas.microsoft.com/office/powerpoint/2010/main" val="3050922735"/>
              </p:ext>
            </p:extLst>
          </p:nvPr>
        </p:nvGraphicFramePr>
        <p:xfrm>
          <a:off x="228345" y="1660848"/>
          <a:ext cx="8709766" cy="4546168"/>
        </p:xfrm>
        <a:graphic>
          <a:graphicData uri="http://schemas.openxmlformats.org/drawingml/2006/table">
            <a:tbl>
              <a:tblPr firstRow="1" bandRow="1">
                <a:tableStyleId>{93296810-A885-4BE3-A3E7-6D5BEEA58F35}</a:tableStyleId>
              </a:tblPr>
              <a:tblGrid>
                <a:gridCol w="2272630">
                  <a:extLst>
                    <a:ext uri="{9D8B030D-6E8A-4147-A177-3AD203B41FA5}">
                      <a16:colId xmlns:a16="http://schemas.microsoft.com/office/drawing/2014/main" val="2563863929"/>
                    </a:ext>
                  </a:extLst>
                </a:gridCol>
                <a:gridCol w="1609284">
                  <a:extLst>
                    <a:ext uri="{9D8B030D-6E8A-4147-A177-3AD203B41FA5}">
                      <a16:colId xmlns:a16="http://schemas.microsoft.com/office/drawing/2014/main" val="1099831682"/>
                    </a:ext>
                  </a:extLst>
                </a:gridCol>
                <a:gridCol w="1609284">
                  <a:extLst>
                    <a:ext uri="{9D8B030D-6E8A-4147-A177-3AD203B41FA5}">
                      <a16:colId xmlns:a16="http://schemas.microsoft.com/office/drawing/2014/main" val="2950452391"/>
                    </a:ext>
                  </a:extLst>
                </a:gridCol>
                <a:gridCol w="1609284">
                  <a:extLst>
                    <a:ext uri="{9D8B030D-6E8A-4147-A177-3AD203B41FA5}">
                      <a16:colId xmlns:a16="http://schemas.microsoft.com/office/drawing/2014/main" val="1822211270"/>
                    </a:ext>
                  </a:extLst>
                </a:gridCol>
                <a:gridCol w="1609284">
                  <a:extLst>
                    <a:ext uri="{9D8B030D-6E8A-4147-A177-3AD203B41FA5}">
                      <a16:colId xmlns:a16="http://schemas.microsoft.com/office/drawing/2014/main" val="1612859170"/>
                    </a:ext>
                  </a:extLst>
                </a:gridCol>
              </a:tblGrid>
              <a:tr h="430057">
                <a:tc rowSpan="2">
                  <a:txBody>
                    <a:bodyPr/>
                    <a:lstStyle/>
                    <a:p>
                      <a:pPr algn="ctr"/>
                      <a:r>
                        <a:rPr lang="en-US" sz="1800" dirty="0">
                          <a:solidFill>
                            <a:schemeClr val="bg1"/>
                          </a:solidFill>
                          <a:latin typeface="+mn-lt"/>
                        </a:rPr>
                        <a:t>Statement</a:t>
                      </a:r>
                    </a:p>
                  </a:txBody>
                  <a:tcPr marT="0" marB="0" anchor="ctr">
                    <a:solidFill>
                      <a:schemeClr val="accent4"/>
                    </a:solidFill>
                  </a:tcPr>
                </a:tc>
                <a:tc rowSpan="2">
                  <a:txBody>
                    <a:bodyPr/>
                    <a:lstStyle/>
                    <a:p>
                      <a:pPr algn="ctr"/>
                      <a:r>
                        <a:rPr lang="en-US" sz="1800" dirty="0">
                          <a:solidFill>
                            <a:schemeClr val="bg1"/>
                          </a:solidFill>
                          <a:latin typeface="+mn-lt"/>
                        </a:rPr>
                        <a:t>All </a:t>
                      </a:r>
                      <a:br>
                        <a:rPr lang="en-US" sz="1800" dirty="0">
                          <a:solidFill>
                            <a:schemeClr val="bg1"/>
                          </a:solidFill>
                          <a:latin typeface="+mn-lt"/>
                        </a:rPr>
                      </a:br>
                      <a:r>
                        <a:rPr lang="en-US" sz="1800" dirty="0">
                          <a:solidFill>
                            <a:schemeClr val="bg1"/>
                          </a:solidFill>
                          <a:latin typeface="+mn-lt"/>
                        </a:rPr>
                        <a:t>Voters</a:t>
                      </a:r>
                    </a:p>
                  </a:txBody>
                  <a:tcPr marT="0" marB="0" anchor="ctr">
                    <a:lnR w="38100" cap="flat" cmpd="sng" algn="ctr">
                      <a:solidFill>
                        <a:schemeClr val="bg1"/>
                      </a:solidFill>
                      <a:prstDash val="solid"/>
                      <a:round/>
                      <a:headEnd type="none" w="med" len="med"/>
                      <a:tailEnd type="none" w="med" len="med"/>
                    </a:lnR>
                    <a:solidFill>
                      <a:schemeClr val="accent4"/>
                    </a:solidFill>
                  </a:tcPr>
                </a:tc>
                <a:tc gridSpan="3">
                  <a:txBody>
                    <a:bodyPr/>
                    <a:lstStyle/>
                    <a:p>
                      <a:pPr algn="ctr"/>
                      <a:r>
                        <a:rPr lang="en-US" sz="1800" dirty="0">
                          <a:solidFill>
                            <a:schemeClr val="bg1"/>
                          </a:solidFill>
                          <a:latin typeface="+mn-lt"/>
                        </a:rPr>
                        <a:t>Race/Ethnicity</a:t>
                      </a:r>
                    </a:p>
                  </a:txBody>
                  <a:tcPr marT="0" marB="0" anchor="ctr">
                    <a:lnL w="38100" cap="flat" cmpd="sng" algn="ctr">
                      <a:solidFill>
                        <a:schemeClr val="bg1"/>
                      </a:solidFill>
                      <a:prstDash val="solid"/>
                      <a:round/>
                      <a:headEnd type="none" w="med" len="med"/>
                      <a:tailEnd type="none" w="med" len="med"/>
                    </a:lnL>
                    <a:lnR w="381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accent4"/>
                    </a:solidFill>
                  </a:tcPr>
                </a:tc>
                <a:tc hMerge="1">
                  <a:txBody>
                    <a:bodyPr/>
                    <a:lstStyle/>
                    <a:p>
                      <a:endParaRPr lang="en-US"/>
                    </a:p>
                  </a:txBody>
                  <a:tcPr/>
                </a:tc>
                <a:tc hMerge="1">
                  <a:txBody>
                    <a:bodyPr/>
                    <a:lstStyle/>
                    <a:p>
                      <a:endParaRPr lang="en-US" dirty="0"/>
                    </a:p>
                  </a:txBody>
                  <a:tcPr>
                    <a:lnL w="38100" cap="flat" cmpd="sng" algn="ctr">
                      <a:solidFill>
                        <a:schemeClr val="accent3"/>
                      </a:solidFill>
                      <a:prstDash val="solid"/>
                      <a:round/>
                      <a:headEnd type="none" w="med" len="med"/>
                      <a:tailEnd type="none" w="med" len="med"/>
                    </a:lnL>
                    <a:solidFill>
                      <a:schemeClr val="accent1"/>
                    </a:solidFill>
                  </a:tcPr>
                </a:tc>
                <a:extLst>
                  <a:ext uri="{0D108BD9-81ED-4DB2-BD59-A6C34878D82A}">
                    <a16:rowId xmlns:a16="http://schemas.microsoft.com/office/drawing/2014/main" val="3190792292"/>
                  </a:ext>
                </a:extLst>
              </a:tr>
              <a:tr h="1053436">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c>
                  <a:txBody>
                    <a:bodyPr/>
                    <a:lstStyle/>
                    <a:p>
                      <a:pPr algn="ctr" fontAlgn="b"/>
                      <a:r>
                        <a:rPr lang="en-US" sz="1800" b="1" i="0" u="none" strike="noStrike" dirty="0">
                          <a:solidFill>
                            <a:srgbClr val="000000"/>
                          </a:solidFill>
                          <a:effectLst/>
                          <a:latin typeface="Calibri" panose="020F0502020204030204" pitchFamily="34" charset="0"/>
                        </a:rPr>
                        <a:t>White </a:t>
                      </a:r>
                      <a:br>
                        <a:rPr lang="en-US" sz="1800" b="1" i="0" u="none" strike="noStrike" dirty="0">
                          <a:solidFill>
                            <a:srgbClr val="000000"/>
                          </a:solidFill>
                          <a:effectLst/>
                          <a:latin typeface="Calibri" panose="020F0502020204030204" pitchFamily="34" charset="0"/>
                        </a:rPr>
                      </a:br>
                      <a:r>
                        <a:rPr lang="en-US" sz="1800" b="1" i="0" u="none" strike="noStrike" dirty="0">
                          <a:solidFill>
                            <a:srgbClr val="000000"/>
                          </a:solidFill>
                          <a:effectLst/>
                          <a:latin typeface="Calibri" panose="020F0502020204030204" pitchFamily="34" charset="0"/>
                        </a:rPr>
                        <a:t>Voters</a:t>
                      </a:r>
                    </a:p>
                  </a:txBody>
                  <a:tcPr marL="4763" marR="4763" marT="4763" marB="0" anchor="ctr">
                    <a:lnL w="381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fontAlgn="b"/>
                      <a:r>
                        <a:rPr lang="en-US" sz="1800" b="1" i="0" u="none" strike="noStrike" dirty="0">
                          <a:solidFill>
                            <a:srgbClr val="000000"/>
                          </a:solidFill>
                          <a:effectLst/>
                          <a:latin typeface="Calibri" panose="020F0502020204030204" pitchFamily="34" charset="0"/>
                        </a:rPr>
                        <a:t>African American </a:t>
                      </a:r>
                      <a:br>
                        <a:rPr lang="en-US" sz="1800" b="1" i="0" u="none" strike="noStrike" dirty="0">
                          <a:solidFill>
                            <a:srgbClr val="000000"/>
                          </a:solidFill>
                          <a:effectLst/>
                          <a:latin typeface="Calibri" panose="020F0502020204030204" pitchFamily="34" charset="0"/>
                        </a:rPr>
                      </a:br>
                      <a:r>
                        <a:rPr lang="en-US" sz="1800" b="1" i="0" u="none" strike="noStrike" dirty="0">
                          <a:solidFill>
                            <a:srgbClr val="000000"/>
                          </a:solidFill>
                          <a:effectLst/>
                          <a:latin typeface="Calibri" panose="020F0502020204030204" pitchFamily="34" charset="0"/>
                        </a:rPr>
                        <a:t>Voters</a:t>
                      </a:r>
                    </a:p>
                  </a:txBody>
                  <a:tcPr marL="4763" marR="4763" marT="4763" marB="0" anchor="ctr">
                    <a:lnT w="127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fontAlgn="b"/>
                      <a:r>
                        <a:rPr lang="en-US" sz="1800" b="1" i="1" u="none" strike="noStrike" dirty="0">
                          <a:solidFill>
                            <a:srgbClr val="000000"/>
                          </a:solidFill>
                          <a:effectLst/>
                          <a:latin typeface="Calibri" panose="020F0502020204030204" pitchFamily="34" charset="0"/>
                        </a:rPr>
                        <a:t>All Voters </a:t>
                      </a:r>
                    </a:p>
                    <a:p>
                      <a:pPr algn="ctr" fontAlgn="b"/>
                      <a:r>
                        <a:rPr lang="en-US" sz="1800" b="1" i="1" u="none" strike="noStrike" dirty="0">
                          <a:solidFill>
                            <a:srgbClr val="000000"/>
                          </a:solidFill>
                          <a:effectLst/>
                          <a:latin typeface="Calibri" panose="020F0502020204030204" pitchFamily="34" charset="0"/>
                        </a:rPr>
                        <a:t>of Color</a:t>
                      </a:r>
                    </a:p>
                  </a:txBody>
                  <a:tcPr marL="4763" marR="4763" marT="4763" marB="0" anchor="ctr">
                    <a:lnR w="381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extLst>
                  <a:ext uri="{0D108BD9-81ED-4DB2-BD59-A6C34878D82A}">
                    <a16:rowId xmlns:a16="http://schemas.microsoft.com/office/drawing/2014/main" val="792830917"/>
                  </a:ext>
                </a:extLst>
              </a:tr>
              <a:tr h="437525">
                <a:tc>
                  <a:txBody>
                    <a:bodyPr/>
                    <a:lstStyle/>
                    <a:p>
                      <a:pPr algn="ctr" fontAlgn="b"/>
                      <a:r>
                        <a:rPr lang="en-US" sz="1800" b="0" i="0" u="none" strike="noStrike" dirty="0">
                          <a:solidFill>
                            <a:srgbClr val="000000"/>
                          </a:solidFill>
                          <a:effectLst/>
                          <a:latin typeface="+mn-lt"/>
                        </a:rPr>
                        <a:t>^Clean Water</a:t>
                      </a:r>
                    </a:p>
                  </a:txBody>
                  <a:tcPr marL="4763" marR="4763" marT="4763" marB="0" anchor="ctr"/>
                </a:tc>
                <a:tc>
                  <a:txBody>
                    <a:bodyPr/>
                    <a:lstStyle/>
                    <a:p>
                      <a:pPr algn="ctr" fontAlgn="ctr"/>
                      <a:r>
                        <a:rPr lang="en-US" sz="1800" b="1" i="0" u="none" strike="noStrike" dirty="0">
                          <a:solidFill>
                            <a:srgbClr val="000000"/>
                          </a:solidFill>
                          <a:effectLst/>
                          <a:latin typeface="+mn-lt"/>
                          <a:ea typeface="Arial" panose="020B0604020202020204" pitchFamily="34" charset="0"/>
                        </a:rPr>
                        <a:t>53%</a:t>
                      </a:r>
                      <a:endParaRPr lang="en-US" sz="1800" b="1" i="0" u="none" strike="noStrike" dirty="0">
                        <a:solidFill>
                          <a:srgbClr val="000000"/>
                        </a:solidFill>
                        <a:effectLst/>
                        <a:latin typeface="+mn-lt"/>
                      </a:endParaRP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ea typeface="Arial" panose="020B0604020202020204" pitchFamily="34" charset="0"/>
                        </a:rPr>
                        <a:t>51%</a:t>
                      </a:r>
                      <a:endParaRPr lang="en-US" sz="1800" b="0" i="0" u="none" strike="noStrike" dirty="0">
                        <a:solidFill>
                          <a:srgbClr val="000000"/>
                        </a:solidFill>
                        <a:effectLst/>
                        <a:latin typeface="+mn-lt"/>
                      </a:endParaRPr>
                    </a:p>
                  </a:txBody>
                  <a:tcPr marL="4763" marR="4763" marT="4763" marB="0" anchor="ctr">
                    <a:lnL w="38100" cap="flat" cmpd="sng" algn="ctr">
                      <a:solidFill>
                        <a:schemeClr val="bg1"/>
                      </a:solidFill>
                      <a:prstDash val="solid"/>
                      <a:round/>
                      <a:headEnd type="none" w="med" len="med"/>
                      <a:tailEnd type="none" w="med" len="med"/>
                    </a:lnL>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0" u="none" strike="noStrike" dirty="0">
                          <a:solidFill>
                            <a:srgbClr val="000000"/>
                          </a:solidFill>
                          <a:effectLst/>
                          <a:latin typeface="+mn-lt"/>
                          <a:ea typeface="Arial" panose="020B0604020202020204" pitchFamily="34" charset="0"/>
                        </a:rPr>
                        <a:t>56%</a:t>
                      </a:r>
                      <a:endParaRPr lang="en-US" sz="1800" b="0" i="0" u="none" strike="noStrike" dirty="0">
                        <a:solidFill>
                          <a:srgbClr val="000000"/>
                        </a:solidFill>
                        <a:effectLst/>
                        <a:latin typeface="+mn-lt"/>
                      </a:endParaRPr>
                    </a:p>
                  </a:txBody>
                  <a:tcPr marL="4763" marR="4763" marT="4763" marB="0" anchor="ctr">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1" u="none" strike="noStrike" dirty="0">
                          <a:solidFill>
                            <a:srgbClr val="000000"/>
                          </a:solidFill>
                          <a:effectLst/>
                          <a:latin typeface="+mn-lt"/>
                          <a:ea typeface="Arial" panose="020B0604020202020204" pitchFamily="34" charset="0"/>
                        </a:rPr>
                        <a:t>61%</a:t>
                      </a:r>
                      <a:endParaRPr lang="en-US" sz="1800" b="0" i="1" u="none" strike="noStrike" dirty="0">
                        <a:solidFill>
                          <a:srgbClr val="000000"/>
                        </a:solidFill>
                        <a:effectLst/>
                        <a:latin typeface="+mn-lt"/>
                      </a:endParaRPr>
                    </a:p>
                  </a:txBody>
                  <a:tcPr marL="4763" marR="4763" marT="4763" marB="0" anchor="ctr">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solidFill>
                      <a:srgbClr val="FFC000"/>
                    </a:solidFill>
                  </a:tcPr>
                </a:tc>
                <a:extLst>
                  <a:ext uri="{0D108BD9-81ED-4DB2-BD59-A6C34878D82A}">
                    <a16:rowId xmlns:a16="http://schemas.microsoft.com/office/drawing/2014/main" val="1963344676"/>
                  </a:ext>
                </a:extLst>
              </a:tr>
              <a:tr h="437525">
                <a:tc>
                  <a:txBody>
                    <a:bodyPr/>
                    <a:lstStyle/>
                    <a:p>
                      <a:pPr algn="ctr" fontAlgn="b"/>
                      <a:r>
                        <a:rPr lang="en-US" sz="1800" b="0" i="0" u="none" strike="noStrike">
                          <a:solidFill>
                            <a:srgbClr val="000000"/>
                          </a:solidFill>
                          <a:effectLst/>
                          <a:latin typeface="+mn-lt"/>
                        </a:rPr>
                        <a:t>Use/Health</a:t>
                      </a:r>
                    </a:p>
                  </a:txBody>
                  <a:tcPr marL="4763" marR="4763" marT="4763" marB="0" anchor="ctr"/>
                </a:tc>
                <a:tc>
                  <a:txBody>
                    <a:bodyPr/>
                    <a:lstStyle/>
                    <a:p>
                      <a:pPr algn="ctr" fontAlgn="ctr"/>
                      <a:r>
                        <a:rPr lang="en-US" sz="1800" b="1" i="0" u="none" strike="noStrike" dirty="0">
                          <a:solidFill>
                            <a:srgbClr val="000000"/>
                          </a:solidFill>
                          <a:effectLst/>
                          <a:latin typeface="+mn-lt"/>
                          <a:ea typeface="Arial" panose="020B0604020202020204" pitchFamily="34" charset="0"/>
                        </a:rPr>
                        <a:t>47%</a:t>
                      </a:r>
                      <a:endParaRPr lang="en-US" sz="1800" b="1" i="0" u="none" strike="noStrike" dirty="0">
                        <a:solidFill>
                          <a:srgbClr val="000000"/>
                        </a:solidFill>
                        <a:effectLst/>
                        <a:latin typeface="+mn-lt"/>
                      </a:endParaRP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47%</a:t>
                      </a:r>
                    </a:p>
                  </a:txBody>
                  <a:tcPr marL="4763" marR="4763" marT="4763" marB="0" anchor="ctr">
                    <a:lnL w="38100" cap="flat" cmpd="sng" algn="ctr">
                      <a:solidFill>
                        <a:schemeClr val="bg1"/>
                      </a:solidFill>
                      <a:prstDash val="solid"/>
                      <a:round/>
                      <a:headEnd type="none" w="med" len="med"/>
                      <a:tailEnd type="none" w="med" len="med"/>
                    </a:lnL>
                    <a:solidFill>
                      <a:srgbClr val="FFC000"/>
                    </a:solidFill>
                  </a:tcPr>
                </a:tc>
                <a:tc>
                  <a:txBody>
                    <a:bodyPr/>
                    <a:lstStyle/>
                    <a:p>
                      <a:pPr algn="ctr" fontAlgn="ctr"/>
                      <a:r>
                        <a:rPr lang="en-US" sz="1800" b="0" i="0" u="none" strike="noStrike" dirty="0">
                          <a:solidFill>
                            <a:srgbClr val="000000"/>
                          </a:solidFill>
                          <a:effectLst/>
                          <a:latin typeface="+mn-lt"/>
                        </a:rPr>
                        <a:t>47%</a:t>
                      </a:r>
                    </a:p>
                  </a:txBody>
                  <a:tcPr marL="4763" marR="4763" marT="4763" marB="0" anchor="ctr">
                    <a:solidFill>
                      <a:srgbClr val="FFC000"/>
                    </a:solidFill>
                  </a:tcPr>
                </a:tc>
                <a:tc>
                  <a:txBody>
                    <a:bodyPr/>
                    <a:lstStyle/>
                    <a:p>
                      <a:pPr algn="ctr" fontAlgn="ctr"/>
                      <a:r>
                        <a:rPr lang="en-US" sz="1800" b="0" i="1" u="none" strike="noStrike" dirty="0">
                          <a:solidFill>
                            <a:srgbClr val="000000"/>
                          </a:solidFill>
                          <a:effectLst/>
                          <a:latin typeface="+mn-lt"/>
                        </a:rPr>
                        <a:t>45%</a:t>
                      </a:r>
                    </a:p>
                  </a:txBody>
                  <a:tcPr marL="4763" marR="4763" marT="4763" marB="0" anchor="ctr">
                    <a:lnR w="38100" cap="flat" cmpd="sng" algn="ctr">
                      <a:solidFill>
                        <a:schemeClr val="accent3"/>
                      </a:solidFill>
                      <a:prstDash val="solid"/>
                      <a:round/>
                      <a:headEnd type="none" w="med" len="med"/>
                      <a:tailEnd type="none" w="med" len="med"/>
                    </a:lnR>
                    <a:solidFill>
                      <a:srgbClr val="FFC000"/>
                    </a:solidFill>
                  </a:tcPr>
                </a:tc>
                <a:extLst>
                  <a:ext uri="{0D108BD9-81ED-4DB2-BD59-A6C34878D82A}">
                    <a16:rowId xmlns:a16="http://schemas.microsoft.com/office/drawing/2014/main" val="1198966674"/>
                  </a:ext>
                </a:extLst>
              </a:tr>
              <a:tr h="437525">
                <a:tc>
                  <a:txBody>
                    <a:bodyPr/>
                    <a:lstStyle/>
                    <a:p>
                      <a:pPr algn="ctr" fontAlgn="b"/>
                      <a:r>
                        <a:rPr lang="en-US" sz="1800" b="0" i="0" u="none" strike="noStrike">
                          <a:solidFill>
                            <a:srgbClr val="000000"/>
                          </a:solidFill>
                          <a:effectLst/>
                          <a:latin typeface="+mn-lt"/>
                        </a:rPr>
                        <a:t>Use/COVID</a:t>
                      </a:r>
                    </a:p>
                  </a:txBody>
                  <a:tcPr marL="4763" marR="4763" marT="4763" marB="0" anchor="ctr"/>
                </a:tc>
                <a:tc>
                  <a:txBody>
                    <a:bodyPr/>
                    <a:lstStyle/>
                    <a:p>
                      <a:pPr algn="ctr" fontAlgn="ctr"/>
                      <a:r>
                        <a:rPr lang="en-US" sz="1800" b="1" i="0" u="none" strike="noStrike" dirty="0">
                          <a:solidFill>
                            <a:srgbClr val="000000"/>
                          </a:solidFill>
                          <a:effectLst/>
                          <a:latin typeface="+mn-lt"/>
                        </a:rPr>
                        <a:t>46%</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45%</a:t>
                      </a:r>
                    </a:p>
                  </a:txBody>
                  <a:tcPr marL="4763" marR="4763" marT="4763" marB="0" anchor="ctr">
                    <a:lnL w="38100" cap="flat" cmpd="sng" algn="ctr">
                      <a:solidFill>
                        <a:schemeClr val="bg1"/>
                      </a:solidFill>
                      <a:prstDash val="solid"/>
                      <a:round/>
                      <a:headEnd type="none" w="med" len="med"/>
                      <a:tailEnd type="none" w="med" len="med"/>
                    </a:lnL>
                    <a:solidFill>
                      <a:srgbClr val="FFC000"/>
                    </a:solidFill>
                  </a:tcPr>
                </a:tc>
                <a:tc>
                  <a:txBody>
                    <a:bodyPr/>
                    <a:lstStyle/>
                    <a:p>
                      <a:pPr algn="ctr" fontAlgn="ctr"/>
                      <a:r>
                        <a:rPr lang="en-US" sz="1800" b="0" i="0" u="none" strike="noStrike" dirty="0">
                          <a:solidFill>
                            <a:srgbClr val="000000"/>
                          </a:solidFill>
                          <a:effectLst/>
                          <a:latin typeface="+mn-lt"/>
                        </a:rPr>
                        <a:t>40%</a:t>
                      </a:r>
                    </a:p>
                  </a:txBody>
                  <a:tcPr marL="4763" marR="4763" marT="4763" marB="0" anchor="ctr">
                    <a:solidFill>
                      <a:srgbClr val="FFC000"/>
                    </a:solidFill>
                  </a:tcPr>
                </a:tc>
                <a:tc>
                  <a:txBody>
                    <a:bodyPr/>
                    <a:lstStyle/>
                    <a:p>
                      <a:pPr algn="ctr" fontAlgn="ctr"/>
                      <a:r>
                        <a:rPr lang="en-US" sz="1800" b="0" i="1" u="none" strike="noStrike" dirty="0">
                          <a:solidFill>
                            <a:srgbClr val="000000"/>
                          </a:solidFill>
                          <a:effectLst/>
                          <a:latin typeface="+mn-lt"/>
                        </a:rPr>
                        <a:t>50%</a:t>
                      </a:r>
                    </a:p>
                  </a:txBody>
                  <a:tcPr marL="4763" marR="4763" marT="4763" marB="0" anchor="ctr">
                    <a:lnR w="38100" cap="flat" cmpd="sng" algn="ctr">
                      <a:solidFill>
                        <a:schemeClr val="accent3"/>
                      </a:solidFill>
                      <a:prstDash val="solid"/>
                      <a:round/>
                      <a:headEnd type="none" w="med" len="med"/>
                      <a:tailEnd type="none" w="med" len="med"/>
                    </a:lnR>
                    <a:solidFill>
                      <a:srgbClr val="FFC000"/>
                    </a:solidFill>
                  </a:tcPr>
                </a:tc>
                <a:extLst>
                  <a:ext uri="{0D108BD9-81ED-4DB2-BD59-A6C34878D82A}">
                    <a16:rowId xmlns:a16="http://schemas.microsoft.com/office/drawing/2014/main" val="1243046929"/>
                  </a:ext>
                </a:extLst>
              </a:tr>
              <a:tr h="437525">
                <a:tc>
                  <a:txBody>
                    <a:bodyPr/>
                    <a:lstStyle/>
                    <a:p>
                      <a:pPr algn="ctr" fontAlgn="b"/>
                      <a:r>
                        <a:rPr lang="en-US" sz="1800" b="0" i="0" u="none" strike="noStrike">
                          <a:solidFill>
                            <a:srgbClr val="000000"/>
                          </a:solidFill>
                          <a:effectLst/>
                          <a:latin typeface="+mn-lt"/>
                        </a:rPr>
                        <a:t>^Generations</a:t>
                      </a:r>
                    </a:p>
                  </a:txBody>
                  <a:tcPr marL="4763" marR="4763" marT="4763" marB="0" anchor="ctr"/>
                </a:tc>
                <a:tc>
                  <a:txBody>
                    <a:bodyPr/>
                    <a:lstStyle/>
                    <a:p>
                      <a:pPr algn="ctr" fontAlgn="ctr"/>
                      <a:r>
                        <a:rPr lang="en-US" sz="1800" b="1" i="0" u="none" strike="noStrike" dirty="0">
                          <a:solidFill>
                            <a:srgbClr val="000000"/>
                          </a:solidFill>
                          <a:effectLst/>
                          <a:latin typeface="+mn-lt"/>
                        </a:rPr>
                        <a:t>43%</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44%</a:t>
                      </a:r>
                    </a:p>
                  </a:txBody>
                  <a:tcPr marL="4763" marR="4763" marT="4763" marB="0" anchor="ctr">
                    <a:lnL w="38100" cap="flat" cmpd="sng" algn="ctr">
                      <a:solidFill>
                        <a:schemeClr val="bg1"/>
                      </a:solidFill>
                      <a:prstDash val="solid"/>
                      <a:round/>
                      <a:headEnd type="none" w="med" len="med"/>
                      <a:tailEnd type="none" w="med" len="med"/>
                    </a:lnL>
                    <a:solidFill>
                      <a:srgbClr val="FFC000"/>
                    </a:solidFill>
                  </a:tcPr>
                </a:tc>
                <a:tc>
                  <a:txBody>
                    <a:bodyPr/>
                    <a:lstStyle/>
                    <a:p>
                      <a:pPr algn="ctr" fontAlgn="ctr"/>
                      <a:r>
                        <a:rPr lang="en-US" sz="1800" b="0" i="0" u="none" strike="noStrike" dirty="0">
                          <a:solidFill>
                            <a:srgbClr val="000000"/>
                          </a:solidFill>
                          <a:effectLst/>
                          <a:latin typeface="+mn-lt"/>
                        </a:rPr>
                        <a:t>43%</a:t>
                      </a:r>
                    </a:p>
                  </a:txBody>
                  <a:tcPr marL="4763" marR="4763" marT="4763" marB="0" anchor="ctr">
                    <a:solidFill>
                      <a:srgbClr val="FFC000"/>
                    </a:solidFill>
                  </a:tcPr>
                </a:tc>
                <a:tc>
                  <a:txBody>
                    <a:bodyPr/>
                    <a:lstStyle/>
                    <a:p>
                      <a:pPr algn="ctr" fontAlgn="ctr"/>
                      <a:r>
                        <a:rPr lang="en-US" sz="1800" b="0" i="1" u="none" strike="noStrike" dirty="0">
                          <a:solidFill>
                            <a:srgbClr val="000000"/>
                          </a:solidFill>
                          <a:effectLst/>
                          <a:latin typeface="+mn-lt"/>
                        </a:rPr>
                        <a:t>43%</a:t>
                      </a:r>
                    </a:p>
                  </a:txBody>
                  <a:tcPr marL="4763" marR="4763" marT="4763" marB="0" anchor="ctr">
                    <a:lnR w="38100" cap="flat" cmpd="sng" algn="ctr">
                      <a:solidFill>
                        <a:schemeClr val="accent3"/>
                      </a:solidFill>
                      <a:prstDash val="solid"/>
                      <a:round/>
                      <a:headEnd type="none" w="med" len="med"/>
                      <a:tailEnd type="none" w="med" len="med"/>
                    </a:lnR>
                    <a:solidFill>
                      <a:srgbClr val="FFC000"/>
                    </a:solidFill>
                  </a:tcPr>
                </a:tc>
                <a:extLst>
                  <a:ext uri="{0D108BD9-81ED-4DB2-BD59-A6C34878D82A}">
                    <a16:rowId xmlns:a16="http://schemas.microsoft.com/office/drawing/2014/main" val="1990026107"/>
                  </a:ext>
                </a:extLst>
              </a:tr>
              <a:tr h="437525">
                <a:tc>
                  <a:txBody>
                    <a:bodyPr/>
                    <a:lstStyle/>
                    <a:p>
                      <a:pPr algn="ctr" fontAlgn="b"/>
                      <a:r>
                        <a:rPr lang="en-US" sz="1800" b="0" i="0" u="none" strike="noStrike" dirty="0">
                          <a:solidFill>
                            <a:srgbClr val="000000"/>
                          </a:solidFill>
                          <a:effectLst/>
                          <a:latin typeface="+mn-lt"/>
                        </a:rPr>
                        <a:t>^Diversions</a:t>
                      </a:r>
                    </a:p>
                  </a:txBody>
                  <a:tcPr marL="4763" marR="4763" marT="4763" marB="0" anchor="ctr"/>
                </a:tc>
                <a:tc>
                  <a:txBody>
                    <a:bodyPr/>
                    <a:lstStyle/>
                    <a:p>
                      <a:pPr algn="ctr" fontAlgn="ctr"/>
                      <a:r>
                        <a:rPr lang="en-US" sz="1800" b="1" i="0" u="none" strike="noStrike" dirty="0">
                          <a:solidFill>
                            <a:srgbClr val="000000"/>
                          </a:solidFill>
                          <a:effectLst/>
                          <a:latin typeface="+mn-lt"/>
                        </a:rPr>
                        <a:t>39%</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41%</a:t>
                      </a:r>
                    </a:p>
                  </a:txBody>
                  <a:tcPr marL="4763" marR="4763" marT="4763" marB="0" anchor="ctr">
                    <a:lnL w="38100" cap="flat" cmpd="sng" algn="ctr">
                      <a:solidFill>
                        <a:schemeClr val="bg1"/>
                      </a:solidFill>
                      <a:prstDash val="solid"/>
                      <a:round/>
                      <a:headEnd type="none" w="med" len="med"/>
                      <a:tailEnd type="none" w="med" len="med"/>
                    </a:lnL>
                    <a:solidFill>
                      <a:srgbClr val="FFC000"/>
                    </a:solidFill>
                  </a:tcPr>
                </a:tc>
                <a:tc>
                  <a:txBody>
                    <a:bodyPr/>
                    <a:lstStyle/>
                    <a:p>
                      <a:pPr algn="ctr" fontAlgn="ctr"/>
                      <a:r>
                        <a:rPr lang="en-US" sz="1800" b="0" i="0" u="none" strike="noStrike">
                          <a:solidFill>
                            <a:srgbClr val="000000"/>
                          </a:solidFill>
                          <a:effectLst/>
                          <a:latin typeface="+mn-lt"/>
                        </a:rPr>
                        <a:t>39%</a:t>
                      </a:r>
                    </a:p>
                  </a:txBody>
                  <a:tcPr marL="4763" marR="4763" marT="4763" marB="0" anchor="ctr"/>
                </a:tc>
                <a:tc>
                  <a:txBody>
                    <a:bodyPr/>
                    <a:lstStyle/>
                    <a:p>
                      <a:pPr algn="ctr" fontAlgn="ctr"/>
                      <a:r>
                        <a:rPr lang="en-US" sz="1800" b="0" i="1" u="none" strike="noStrike" dirty="0">
                          <a:solidFill>
                            <a:srgbClr val="000000"/>
                          </a:solidFill>
                          <a:effectLst/>
                          <a:latin typeface="+mn-lt"/>
                        </a:rPr>
                        <a:t>37%</a:t>
                      </a:r>
                    </a:p>
                  </a:txBody>
                  <a:tcPr marL="4763" marR="4763" marT="4763" marB="0" anchor="ctr">
                    <a:lnR w="381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480189450"/>
                  </a:ext>
                </a:extLst>
              </a:tr>
              <a:tr h="437525">
                <a:tc>
                  <a:txBody>
                    <a:bodyPr/>
                    <a:lstStyle/>
                    <a:p>
                      <a:pPr algn="ctr" fontAlgn="b"/>
                      <a:r>
                        <a:rPr lang="en-US" sz="1800" b="0" i="0" u="none" strike="noStrike">
                          <a:solidFill>
                            <a:srgbClr val="000000"/>
                          </a:solidFill>
                          <a:effectLst/>
                          <a:latin typeface="+mn-lt"/>
                        </a:rPr>
                        <a:t>Equity/Pollution</a:t>
                      </a:r>
                    </a:p>
                  </a:txBody>
                  <a:tcPr marL="4763" marR="4763" marT="4763" marB="0" anchor="ctr"/>
                </a:tc>
                <a:tc>
                  <a:txBody>
                    <a:bodyPr/>
                    <a:lstStyle/>
                    <a:p>
                      <a:pPr algn="ctr" fontAlgn="ctr"/>
                      <a:r>
                        <a:rPr lang="en-US" sz="1800" b="1" i="0" u="none" strike="noStrike" dirty="0">
                          <a:solidFill>
                            <a:srgbClr val="000000"/>
                          </a:solidFill>
                          <a:effectLst/>
                          <a:latin typeface="+mn-lt"/>
                        </a:rPr>
                        <a:t>39%</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36%</a:t>
                      </a:r>
                    </a:p>
                  </a:txBody>
                  <a:tcPr marL="4763" marR="4763" marT="4763" marB="0" anchor="ctr">
                    <a:lnL w="38100" cap="flat" cmpd="sng" algn="ctr">
                      <a:solidFill>
                        <a:schemeClr val="bg1"/>
                      </a:solidFill>
                      <a:prstDash val="solid"/>
                      <a:round/>
                      <a:headEnd type="none" w="med" len="med"/>
                      <a:tailEnd type="none" w="med" len="med"/>
                    </a:lnL>
                  </a:tcPr>
                </a:tc>
                <a:tc>
                  <a:txBody>
                    <a:bodyPr/>
                    <a:lstStyle/>
                    <a:p>
                      <a:pPr algn="ctr" fontAlgn="ctr"/>
                      <a:r>
                        <a:rPr lang="en-US" sz="1800" b="0" i="0" u="none" strike="noStrike" dirty="0">
                          <a:solidFill>
                            <a:srgbClr val="000000"/>
                          </a:solidFill>
                          <a:effectLst/>
                          <a:latin typeface="+mn-lt"/>
                        </a:rPr>
                        <a:t>48%</a:t>
                      </a:r>
                    </a:p>
                  </a:txBody>
                  <a:tcPr marL="4763" marR="4763" marT="4763" marB="0" anchor="ctr">
                    <a:solidFill>
                      <a:srgbClr val="FFC000"/>
                    </a:solidFill>
                  </a:tcPr>
                </a:tc>
                <a:tc>
                  <a:txBody>
                    <a:bodyPr/>
                    <a:lstStyle/>
                    <a:p>
                      <a:pPr algn="ctr" fontAlgn="ctr"/>
                      <a:r>
                        <a:rPr lang="en-US" sz="1800" b="0" i="1" u="none" strike="noStrike" dirty="0">
                          <a:solidFill>
                            <a:srgbClr val="000000"/>
                          </a:solidFill>
                          <a:effectLst/>
                          <a:latin typeface="+mn-lt"/>
                        </a:rPr>
                        <a:t>47%</a:t>
                      </a:r>
                    </a:p>
                  </a:txBody>
                  <a:tcPr marL="4763" marR="4763" marT="4763" marB="0" anchor="ctr">
                    <a:lnR w="38100" cap="flat" cmpd="sng" algn="ctr">
                      <a:solidFill>
                        <a:schemeClr val="accent3"/>
                      </a:solidFill>
                      <a:prstDash val="solid"/>
                      <a:round/>
                      <a:headEnd type="none" w="med" len="med"/>
                      <a:tailEnd type="none" w="med" len="med"/>
                    </a:lnR>
                    <a:solidFill>
                      <a:srgbClr val="FFC000"/>
                    </a:solidFill>
                  </a:tcPr>
                </a:tc>
                <a:extLst>
                  <a:ext uri="{0D108BD9-81ED-4DB2-BD59-A6C34878D82A}">
                    <a16:rowId xmlns:a16="http://schemas.microsoft.com/office/drawing/2014/main" val="4246048080"/>
                  </a:ext>
                </a:extLst>
              </a:tr>
              <a:tr h="437525">
                <a:tc>
                  <a:txBody>
                    <a:bodyPr/>
                    <a:lstStyle/>
                    <a:p>
                      <a:pPr algn="ctr" fontAlgn="b"/>
                      <a:r>
                        <a:rPr lang="en-US" sz="1800" b="0" i="0" u="none" strike="noStrike">
                          <a:solidFill>
                            <a:srgbClr val="000000"/>
                          </a:solidFill>
                          <a:effectLst/>
                          <a:latin typeface="+mn-lt"/>
                        </a:rPr>
                        <a:t>Equity/Access</a:t>
                      </a:r>
                    </a:p>
                  </a:txBody>
                  <a:tcPr marL="4763" marR="4763" marT="4763" marB="0" anchor="ctr"/>
                </a:tc>
                <a:tc>
                  <a:txBody>
                    <a:bodyPr/>
                    <a:lstStyle/>
                    <a:p>
                      <a:pPr algn="ctr" fontAlgn="ctr"/>
                      <a:r>
                        <a:rPr lang="en-US" sz="1800" b="1" i="0" u="none" strike="noStrike" dirty="0">
                          <a:solidFill>
                            <a:srgbClr val="000000"/>
                          </a:solidFill>
                          <a:effectLst/>
                          <a:latin typeface="+mn-lt"/>
                        </a:rPr>
                        <a:t>32%</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33%</a:t>
                      </a:r>
                    </a:p>
                  </a:txBody>
                  <a:tcPr marL="4763" marR="4763" marT="4763" marB="0" anchor="ctr">
                    <a:lnL w="38100" cap="flat" cmpd="sng" algn="ctr">
                      <a:solidFill>
                        <a:schemeClr val="bg1"/>
                      </a:solidFill>
                      <a:prstDash val="solid"/>
                      <a:round/>
                      <a:headEnd type="none" w="med" len="med"/>
                      <a:tailEnd type="none" w="med" len="med"/>
                    </a:lnL>
                  </a:tcPr>
                </a:tc>
                <a:tc>
                  <a:txBody>
                    <a:bodyPr/>
                    <a:lstStyle/>
                    <a:p>
                      <a:pPr algn="ctr" fontAlgn="ctr"/>
                      <a:r>
                        <a:rPr lang="en-US" sz="1800" b="0" i="0" u="none" strike="noStrike">
                          <a:solidFill>
                            <a:srgbClr val="000000"/>
                          </a:solidFill>
                          <a:effectLst/>
                          <a:latin typeface="+mn-lt"/>
                        </a:rPr>
                        <a:t>34%</a:t>
                      </a:r>
                    </a:p>
                  </a:txBody>
                  <a:tcPr marL="4763" marR="4763" marT="4763" marB="0" anchor="ctr"/>
                </a:tc>
                <a:tc>
                  <a:txBody>
                    <a:bodyPr/>
                    <a:lstStyle/>
                    <a:p>
                      <a:pPr algn="ctr" fontAlgn="ctr"/>
                      <a:r>
                        <a:rPr lang="en-US" sz="1800" b="0" i="1" u="none" strike="noStrike" dirty="0">
                          <a:solidFill>
                            <a:srgbClr val="000000"/>
                          </a:solidFill>
                          <a:effectLst/>
                          <a:latin typeface="+mn-lt"/>
                        </a:rPr>
                        <a:t>29%</a:t>
                      </a:r>
                    </a:p>
                  </a:txBody>
                  <a:tcPr marL="4763" marR="4763" marT="4763" marB="0" anchor="ctr">
                    <a:lnR w="381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873374224"/>
                  </a:ext>
                </a:extLst>
              </a:tr>
            </a:tbl>
          </a:graphicData>
        </a:graphic>
      </p:graphicFrame>
      <p:sp>
        <p:nvSpPr>
          <p:cNvPr id="3" name="Text Placeholder 2">
            <a:extLst>
              <a:ext uri="{FF2B5EF4-FFF2-40B4-BE49-F238E27FC236}">
                <a16:creationId xmlns:a16="http://schemas.microsoft.com/office/drawing/2014/main" id="{CBF107A2-1162-42D7-A8F6-67120E307565}"/>
              </a:ext>
            </a:extLst>
          </p:cNvPr>
          <p:cNvSpPr>
            <a:spLocks noGrp="1"/>
          </p:cNvSpPr>
          <p:nvPr>
            <p:ph type="body" sz="quarter" idx="10"/>
          </p:nvPr>
        </p:nvSpPr>
        <p:spPr/>
        <p:txBody>
          <a:bodyPr/>
          <a:lstStyle/>
          <a:p>
            <a:r>
              <a:rPr lang="en-US" dirty="0"/>
              <a:t>Q10. Here are some statements from </a:t>
            </a:r>
            <a:r>
              <a:rPr lang="en-US" u="sng" dirty="0"/>
              <a:t>opponents</a:t>
            </a:r>
            <a:r>
              <a:rPr lang="en-US" dirty="0"/>
              <a:t> of diverting funding from Program Open Space to help balance the state budget. Please let me know whether you think it is very convincing, somewhat convincing, or not convincing. ^Not Part of Split Sample</a:t>
            </a:r>
          </a:p>
        </p:txBody>
      </p:sp>
      <p:sp>
        <p:nvSpPr>
          <p:cNvPr id="4" name="TextBox 3">
            <a:extLst>
              <a:ext uri="{FF2B5EF4-FFF2-40B4-BE49-F238E27FC236}">
                <a16:creationId xmlns:a16="http://schemas.microsoft.com/office/drawing/2014/main" id="{0567D2D6-1A0E-43E7-8E1F-60D4ACFE233F}"/>
              </a:ext>
            </a:extLst>
          </p:cNvPr>
          <p:cNvSpPr txBox="1"/>
          <p:nvPr/>
        </p:nvSpPr>
        <p:spPr>
          <a:xfrm>
            <a:off x="0" y="1328484"/>
            <a:ext cx="9128760" cy="338554"/>
          </a:xfrm>
          <a:prstGeom prst="rect">
            <a:avLst/>
          </a:prstGeom>
          <a:noFill/>
        </p:spPr>
        <p:txBody>
          <a:bodyPr wrap="square" rtlCol="0">
            <a:spAutoFit/>
          </a:bodyPr>
          <a:lstStyle/>
          <a:p>
            <a:pPr algn="ctr"/>
            <a:r>
              <a:rPr lang="en-US" sz="1600" i="1" dirty="0"/>
              <a:t>(Very Convincing)</a:t>
            </a:r>
          </a:p>
        </p:txBody>
      </p:sp>
      <p:sp>
        <p:nvSpPr>
          <p:cNvPr id="7" name="Title 6">
            <a:extLst>
              <a:ext uri="{FF2B5EF4-FFF2-40B4-BE49-F238E27FC236}">
                <a16:creationId xmlns:a16="http://schemas.microsoft.com/office/drawing/2014/main" id="{DACD54CF-9506-45F7-980B-D704A4CAE12C}"/>
              </a:ext>
            </a:extLst>
          </p:cNvPr>
          <p:cNvSpPr>
            <a:spLocks noGrp="1"/>
          </p:cNvSpPr>
          <p:nvPr>
            <p:ph type="title"/>
          </p:nvPr>
        </p:nvSpPr>
        <p:spPr>
          <a:xfrm>
            <a:off x="-40179" y="90075"/>
            <a:ext cx="9144000" cy="1450693"/>
          </a:xfrm>
        </p:spPr>
        <p:txBody>
          <a:bodyPr>
            <a:normAutofit/>
          </a:bodyPr>
          <a:lstStyle/>
          <a:p>
            <a:r>
              <a:rPr lang="en-US" dirty="0"/>
              <a:t>The pollution-focused equity argument resonates more broadly with voters of color than one focused on access.</a:t>
            </a:r>
          </a:p>
        </p:txBody>
      </p:sp>
    </p:spTree>
    <p:extLst>
      <p:ext uri="{BB962C8B-B14F-4D97-AF65-F5344CB8AC3E}">
        <p14:creationId xmlns:p14="http://schemas.microsoft.com/office/powerpoint/2010/main" val="28741740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5FFD659-E96A-44D6-A2DF-203D827F81F6}"/>
              </a:ext>
            </a:extLst>
          </p:cNvPr>
          <p:cNvGraphicFramePr>
            <a:graphicFrameLocks noGrp="1"/>
          </p:cNvGraphicFramePr>
          <p:nvPr>
            <p:extLst>
              <p:ext uri="{D42A27DB-BD31-4B8C-83A1-F6EECF244321}">
                <p14:modId xmlns:p14="http://schemas.microsoft.com/office/powerpoint/2010/main" val="3017954688"/>
              </p:ext>
            </p:extLst>
          </p:nvPr>
        </p:nvGraphicFramePr>
        <p:xfrm>
          <a:off x="228345" y="1660848"/>
          <a:ext cx="8730538" cy="4546168"/>
        </p:xfrm>
        <a:graphic>
          <a:graphicData uri="http://schemas.openxmlformats.org/drawingml/2006/table">
            <a:tbl>
              <a:tblPr firstRow="1" bandRow="1">
                <a:tableStyleId>{93296810-A885-4BE3-A3E7-6D5BEEA58F35}</a:tableStyleId>
              </a:tblPr>
              <a:tblGrid>
                <a:gridCol w="1713279">
                  <a:extLst>
                    <a:ext uri="{9D8B030D-6E8A-4147-A177-3AD203B41FA5}">
                      <a16:colId xmlns:a16="http://schemas.microsoft.com/office/drawing/2014/main" val="2563863929"/>
                    </a:ext>
                  </a:extLst>
                </a:gridCol>
                <a:gridCol w="822960">
                  <a:extLst>
                    <a:ext uri="{9D8B030D-6E8A-4147-A177-3AD203B41FA5}">
                      <a16:colId xmlns:a16="http://schemas.microsoft.com/office/drawing/2014/main" val="1099831682"/>
                    </a:ext>
                  </a:extLst>
                </a:gridCol>
                <a:gridCol w="640080">
                  <a:extLst>
                    <a:ext uri="{9D8B030D-6E8A-4147-A177-3AD203B41FA5}">
                      <a16:colId xmlns:a16="http://schemas.microsoft.com/office/drawing/2014/main" val="2950452391"/>
                    </a:ext>
                  </a:extLst>
                </a:gridCol>
                <a:gridCol w="640080">
                  <a:extLst>
                    <a:ext uri="{9D8B030D-6E8A-4147-A177-3AD203B41FA5}">
                      <a16:colId xmlns:a16="http://schemas.microsoft.com/office/drawing/2014/main" val="1822211270"/>
                    </a:ext>
                  </a:extLst>
                </a:gridCol>
                <a:gridCol w="640080">
                  <a:extLst>
                    <a:ext uri="{9D8B030D-6E8A-4147-A177-3AD203B41FA5}">
                      <a16:colId xmlns:a16="http://schemas.microsoft.com/office/drawing/2014/main" val="1612859170"/>
                    </a:ext>
                  </a:extLst>
                </a:gridCol>
                <a:gridCol w="1005840">
                  <a:extLst>
                    <a:ext uri="{9D8B030D-6E8A-4147-A177-3AD203B41FA5}">
                      <a16:colId xmlns:a16="http://schemas.microsoft.com/office/drawing/2014/main" val="3039870169"/>
                    </a:ext>
                  </a:extLst>
                </a:gridCol>
                <a:gridCol w="1005840">
                  <a:extLst>
                    <a:ext uri="{9D8B030D-6E8A-4147-A177-3AD203B41FA5}">
                      <a16:colId xmlns:a16="http://schemas.microsoft.com/office/drawing/2014/main" val="3112933197"/>
                    </a:ext>
                  </a:extLst>
                </a:gridCol>
                <a:gridCol w="890779">
                  <a:extLst>
                    <a:ext uri="{9D8B030D-6E8A-4147-A177-3AD203B41FA5}">
                      <a16:colId xmlns:a16="http://schemas.microsoft.com/office/drawing/2014/main" val="2001358098"/>
                    </a:ext>
                  </a:extLst>
                </a:gridCol>
                <a:gridCol w="1371600">
                  <a:extLst>
                    <a:ext uri="{9D8B030D-6E8A-4147-A177-3AD203B41FA5}">
                      <a16:colId xmlns:a16="http://schemas.microsoft.com/office/drawing/2014/main" val="2667985779"/>
                    </a:ext>
                  </a:extLst>
                </a:gridCol>
              </a:tblGrid>
              <a:tr h="430057">
                <a:tc rowSpan="2">
                  <a:txBody>
                    <a:bodyPr/>
                    <a:lstStyle/>
                    <a:p>
                      <a:pPr algn="ctr"/>
                      <a:r>
                        <a:rPr lang="en-US" sz="1800" dirty="0">
                          <a:solidFill>
                            <a:schemeClr val="bg1"/>
                          </a:solidFill>
                          <a:latin typeface="+mn-lt"/>
                        </a:rPr>
                        <a:t>Statement</a:t>
                      </a:r>
                    </a:p>
                  </a:txBody>
                  <a:tcPr marT="0" marB="0" anchor="ctr">
                    <a:solidFill>
                      <a:schemeClr val="accent4"/>
                    </a:solidFill>
                  </a:tcPr>
                </a:tc>
                <a:tc rowSpan="2">
                  <a:txBody>
                    <a:bodyPr/>
                    <a:lstStyle/>
                    <a:p>
                      <a:pPr algn="ctr"/>
                      <a:r>
                        <a:rPr lang="en-US" sz="1800" dirty="0">
                          <a:solidFill>
                            <a:schemeClr val="bg1"/>
                          </a:solidFill>
                          <a:latin typeface="+mn-lt"/>
                        </a:rPr>
                        <a:t>All Voters</a:t>
                      </a:r>
                    </a:p>
                  </a:txBody>
                  <a:tcPr marT="0" marB="0" anchor="ctr">
                    <a:lnR w="38100" cap="flat" cmpd="sng" algn="ctr">
                      <a:solidFill>
                        <a:schemeClr val="bg1"/>
                      </a:solidFill>
                      <a:prstDash val="solid"/>
                      <a:round/>
                      <a:headEnd type="none" w="med" len="med"/>
                      <a:tailEnd type="none" w="med" len="med"/>
                    </a:lnR>
                    <a:solidFill>
                      <a:schemeClr val="accent4"/>
                    </a:solidFill>
                  </a:tcPr>
                </a:tc>
                <a:tc gridSpan="3">
                  <a:txBody>
                    <a:bodyPr/>
                    <a:lstStyle/>
                    <a:p>
                      <a:pPr algn="ctr"/>
                      <a:r>
                        <a:rPr lang="en-US" sz="1800" dirty="0">
                          <a:solidFill>
                            <a:schemeClr val="bg1"/>
                          </a:solidFill>
                          <a:latin typeface="+mn-lt"/>
                        </a:rPr>
                        <a:t>Party</a:t>
                      </a:r>
                    </a:p>
                  </a:txBody>
                  <a:tcPr marT="0" marB="0" anchor="ctr">
                    <a:lnL w="38100" cap="flat" cmpd="sng" algn="ctr">
                      <a:solidFill>
                        <a:schemeClr val="bg1"/>
                      </a:solidFill>
                      <a:prstDash val="solid"/>
                      <a:round/>
                      <a:headEnd type="none" w="med" len="med"/>
                      <a:tailEnd type="none" w="med" len="med"/>
                    </a:lnL>
                    <a:lnR w="381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accent4"/>
                    </a:solidFill>
                  </a:tcPr>
                </a:tc>
                <a:tc hMerge="1">
                  <a:txBody>
                    <a:bodyPr/>
                    <a:lstStyle/>
                    <a:p>
                      <a:endParaRPr lang="en-US"/>
                    </a:p>
                  </a:txBody>
                  <a:tcPr/>
                </a:tc>
                <a:tc hMerge="1">
                  <a:txBody>
                    <a:bodyPr/>
                    <a:lstStyle/>
                    <a:p>
                      <a:pPr algn="ctr"/>
                      <a:endParaRPr lang="en-US" sz="1700" dirty="0">
                        <a:solidFill>
                          <a:schemeClr val="bg1"/>
                        </a:solidFill>
                        <a:latin typeface="+mn-lt"/>
                      </a:endParaRPr>
                    </a:p>
                  </a:txBody>
                  <a:tcPr anchor="ctr">
                    <a:lnL w="38100" cap="flat" cmpd="sng" algn="ctr">
                      <a:solidFill>
                        <a:schemeClr val="accent3"/>
                      </a:solidFill>
                      <a:prstDash val="solid"/>
                      <a:round/>
                      <a:headEnd type="none" w="med" len="med"/>
                      <a:tailEnd type="none" w="med" len="med"/>
                    </a:lnL>
                    <a:solidFill>
                      <a:schemeClr val="accent1"/>
                    </a:solidFill>
                  </a:tcPr>
                </a:tc>
                <a:tc gridSpan="4">
                  <a:txBody>
                    <a:bodyPr/>
                    <a:lstStyle/>
                    <a:p>
                      <a:pPr algn="ctr"/>
                      <a:r>
                        <a:rPr lang="en-US" sz="1800" dirty="0">
                          <a:solidFill>
                            <a:schemeClr val="bg1"/>
                          </a:solidFill>
                          <a:latin typeface="+mn-lt"/>
                        </a:rPr>
                        <a:t>County</a:t>
                      </a:r>
                    </a:p>
                  </a:txBody>
                  <a:tcPr marT="0" marB="0" anchor="ctr">
                    <a:lnL w="38100" cap="flat" cmpd="sng" algn="ctr">
                      <a:solidFill>
                        <a:schemeClr val="accent3"/>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4"/>
                    </a:solidFill>
                  </a:tcPr>
                </a:tc>
                <a:tc hMerge="1">
                  <a:txBody>
                    <a:bodyPr/>
                    <a:lstStyle/>
                    <a:p>
                      <a:endParaRPr lang="en-US"/>
                    </a:p>
                  </a:txBody>
                  <a:tcPr/>
                </a:tc>
                <a:tc hMerge="1">
                  <a:txBody>
                    <a:bodyPr/>
                    <a:lstStyle/>
                    <a:p>
                      <a:endParaRPr lang="en-US"/>
                    </a:p>
                  </a:txBody>
                  <a:tcPr/>
                </a:tc>
                <a:tc hMerge="1">
                  <a:txBody>
                    <a:bodyPr/>
                    <a:lstStyle/>
                    <a:p>
                      <a:pPr algn="ctr"/>
                      <a:endParaRPr lang="en-US" sz="1700" dirty="0">
                        <a:solidFill>
                          <a:schemeClr val="bg1"/>
                        </a:solidFill>
                        <a:latin typeface="+mn-lt"/>
                      </a:endParaRPr>
                    </a:p>
                  </a:txBody>
                  <a:tcPr anchor="ctr">
                    <a:lnL w="38100" cap="flat" cmpd="sng" algn="ctr">
                      <a:solidFill>
                        <a:schemeClr val="accent3"/>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190792292"/>
                  </a:ext>
                </a:extLst>
              </a:tr>
              <a:tr h="1053436">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c>
                  <a:txBody>
                    <a:bodyPr/>
                    <a:lstStyle/>
                    <a:p>
                      <a:pPr algn="ctr" fontAlgn="b"/>
                      <a:r>
                        <a:rPr lang="en-US" sz="1800" b="1" i="0" u="none" strike="noStrike" dirty="0">
                          <a:solidFill>
                            <a:srgbClr val="000000"/>
                          </a:solidFill>
                          <a:effectLst/>
                          <a:latin typeface="Calibri" panose="020F0502020204030204" pitchFamily="34" charset="0"/>
                        </a:rPr>
                        <a:t>Dems.</a:t>
                      </a:r>
                    </a:p>
                  </a:txBody>
                  <a:tcPr marL="4763" marR="4763" marT="4763" marB="0" anchor="ctr">
                    <a:lnL w="381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fontAlgn="b"/>
                      <a:r>
                        <a:rPr lang="en-US" sz="1800" b="1" i="0" u="none" strike="noStrike" dirty="0" err="1">
                          <a:solidFill>
                            <a:srgbClr val="000000"/>
                          </a:solidFill>
                          <a:effectLst/>
                          <a:latin typeface="Calibri" panose="020F0502020204030204" pitchFamily="34" charset="0"/>
                        </a:rPr>
                        <a:t>Inds</a:t>
                      </a:r>
                      <a:r>
                        <a:rPr lang="en-US" sz="1800" b="1" i="0" u="none" strike="noStrike" dirty="0">
                          <a:solidFill>
                            <a:srgbClr val="000000"/>
                          </a:solidFill>
                          <a:effectLst/>
                          <a:latin typeface="Calibri" panose="020F0502020204030204" pitchFamily="34" charset="0"/>
                        </a:rPr>
                        <a:t>.</a:t>
                      </a:r>
                    </a:p>
                  </a:txBody>
                  <a:tcPr marL="4763" marR="4763" marT="4763" marB="0" anchor="ctr">
                    <a:lnT w="127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fontAlgn="b"/>
                      <a:r>
                        <a:rPr lang="en-US" sz="1800" b="1" i="0" u="none" strike="noStrike" dirty="0">
                          <a:solidFill>
                            <a:srgbClr val="000000"/>
                          </a:solidFill>
                          <a:effectLst/>
                          <a:latin typeface="Calibri" panose="020F0502020204030204" pitchFamily="34" charset="0"/>
                        </a:rPr>
                        <a:t>Reps.</a:t>
                      </a:r>
                    </a:p>
                  </a:txBody>
                  <a:tcPr marL="4763" marR="4763" marT="4763" marB="0" anchor="ctr">
                    <a:lnR w="381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fontAlgn="b"/>
                      <a:r>
                        <a:rPr lang="en-US" sz="1800" b="1" i="0" u="none" strike="noStrike" dirty="0">
                          <a:solidFill>
                            <a:srgbClr val="000000"/>
                          </a:solidFill>
                          <a:effectLst/>
                          <a:latin typeface="Calibri" panose="020F0502020204030204" pitchFamily="34" charset="0"/>
                        </a:rPr>
                        <a:t>Baltimore County</a:t>
                      </a: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fontAlgn="b"/>
                      <a:r>
                        <a:rPr lang="en-US" sz="1800" b="1" i="0" u="none" strike="noStrike" dirty="0">
                          <a:solidFill>
                            <a:srgbClr val="000000"/>
                          </a:solidFill>
                          <a:effectLst/>
                          <a:latin typeface="Calibri" panose="020F0502020204030204" pitchFamily="34" charset="0"/>
                        </a:rPr>
                        <a:t>Baltimore City</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fontAlgn="b"/>
                      <a:r>
                        <a:rPr lang="en-US" sz="1800" b="1" i="0" u="none" strike="noStrike" dirty="0">
                          <a:solidFill>
                            <a:srgbClr val="000000"/>
                          </a:solidFill>
                          <a:effectLst/>
                          <a:latin typeface="Calibri" panose="020F0502020204030204" pitchFamily="34" charset="0"/>
                        </a:rPr>
                        <a:t>Prince George’s</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fontAlgn="b"/>
                      <a:r>
                        <a:rPr lang="en-US" sz="1800" b="1" i="0" u="none" strike="noStrike" dirty="0">
                          <a:solidFill>
                            <a:srgbClr val="000000"/>
                          </a:solidFill>
                          <a:effectLst/>
                          <a:latin typeface="Calibri" panose="020F0502020204030204" pitchFamily="34" charset="0"/>
                        </a:rPr>
                        <a:t>Montgomery</a:t>
                      </a:r>
                    </a:p>
                  </a:txBody>
                  <a:tcPr marL="4763" marR="4763" marT="4763" marB="0" anchor="ctr">
                    <a:lnL w="12700" cap="flat" cmpd="sng" algn="ctr">
                      <a:solidFill>
                        <a:schemeClr val="accent3"/>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extLst>
                  <a:ext uri="{0D108BD9-81ED-4DB2-BD59-A6C34878D82A}">
                    <a16:rowId xmlns:a16="http://schemas.microsoft.com/office/drawing/2014/main" val="792830917"/>
                  </a:ext>
                </a:extLst>
              </a:tr>
              <a:tr h="437525">
                <a:tc>
                  <a:txBody>
                    <a:bodyPr/>
                    <a:lstStyle/>
                    <a:p>
                      <a:pPr algn="ctr" fontAlgn="b"/>
                      <a:r>
                        <a:rPr lang="en-US" sz="1800" b="0" i="0" u="none" strike="noStrike" dirty="0">
                          <a:solidFill>
                            <a:srgbClr val="000000"/>
                          </a:solidFill>
                          <a:effectLst/>
                          <a:latin typeface="+mn-lt"/>
                        </a:rPr>
                        <a:t>^Clean Water</a:t>
                      </a:r>
                    </a:p>
                  </a:txBody>
                  <a:tcPr marL="4763" marR="4763" marT="4763" marB="0" anchor="ctr"/>
                </a:tc>
                <a:tc>
                  <a:txBody>
                    <a:bodyPr/>
                    <a:lstStyle/>
                    <a:p>
                      <a:pPr algn="ctr" fontAlgn="ctr"/>
                      <a:r>
                        <a:rPr lang="en-US" sz="1800" b="1" i="0" u="none" strike="noStrike" dirty="0">
                          <a:solidFill>
                            <a:srgbClr val="000000"/>
                          </a:solidFill>
                          <a:effectLst/>
                          <a:latin typeface="+mn-lt"/>
                          <a:ea typeface="Arial" panose="020B0604020202020204" pitchFamily="34" charset="0"/>
                        </a:rPr>
                        <a:t>53%</a:t>
                      </a:r>
                      <a:endParaRPr lang="en-US" sz="1800" b="1" i="0" u="none" strike="noStrike" dirty="0">
                        <a:solidFill>
                          <a:srgbClr val="000000"/>
                        </a:solidFill>
                        <a:effectLst/>
                        <a:latin typeface="+mn-lt"/>
                      </a:endParaRP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ea typeface="Arial" panose="020B0604020202020204" pitchFamily="34" charset="0"/>
                        </a:rPr>
                        <a:t>58%</a:t>
                      </a:r>
                      <a:endParaRPr lang="en-US" sz="1800" b="0" i="0" u="none" strike="noStrike" dirty="0">
                        <a:solidFill>
                          <a:srgbClr val="000000"/>
                        </a:solidFill>
                        <a:effectLst/>
                        <a:latin typeface="+mn-lt"/>
                      </a:endParaRPr>
                    </a:p>
                  </a:txBody>
                  <a:tcPr marL="4763" marR="4763" marT="4763" marB="0" anchor="ctr">
                    <a:lnL w="38100" cap="flat" cmpd="sng" algn="ctr">
                      <a:solidFill>
                        <a:schemeClr val="bg1"/>
                      </a:solidFill>
                      <a:prstDash val="solid"/>
                      <a:round/>
                      <a:headEnd type="none" w="med" len="med"/>
                      <a:tailEnd type="none" w="med" len="med"/>
                    </a:lnL>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0" u="none" strike="noStrike" dirty="0">
                          <a:solidFill>
                            <a:srgbClr val="000000"/>
                          </a:solidFill>
                          <a:effectLst/>
                          <a:latin typeface="+mn-lt"/>
                          <a:ea typeface="Arial" panose="020B0604020202020204" pitchFamily="34" charset="0"/>
                        </a:rPr>
                        <a:t>46%</a:t>
                      </a:r>
                      <a:endParaRPr lang="en-US" sz="1800" b="0" i="0" u="none" strike="noStrike" dirty="0">
                        <a:solidFill>
                          <a:srgbClr val="000000"/>
                        </a:solidFill>
                        <a:effectLst/>
                        <a:latin typeface="+mn-lt"/>
                      </a:endParaRPr>
                    </a:p>
                  </a:txBody>
                  <a:tcPr marL="4763" marR="4763" marT="4763" marB="0" anchor="ctr">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0" u="none" strike="noStrike" dirty="0">
                          <a:solidFill>
                            <a:srgbClr val="000000"/>
                          </a:solidFill>
                          <a:effectLst/>
                          <a:latin typeface="+mn-lt"/>
                          <a:ea typeface="Arial" panose="020B0604020202020204" pitchFamily="34" charset="0"/>
                        </a:rPr>
                        <a:t>49%</a:t>
                      </a:r>
                      <a:endParaRPr lang="en-US" sz="1800" b="0" i="0" u="none" strike="noStrike" dirty="0">
                        <a:solidFill>
                          <a:srgbClr val="000000"/>
                        </a:solidFill>
                        <a:effectLst/>
                        <a:latin typeface="+mn-lt"/>
                      </a:endParaRPr>
                    </a:p>
                  </a:txBody>
                  <a:tcPr marL="4763" marR="4763" marT="4763" marB="0" anchor="ctr">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0" u="none" strike="noStrike" dirty="0">
                          <a:solidFill>
                            <a:srgbClr val="000000"/>
                          </a:solidFill>
                          <a:effectLst/>
                          <a:latin typeface="+mn-lt"/>
                          <a:ea typeface="Arial" panose="020B0604020202020204" pitchFamily="34" charset="0"/>
                        </a:rPr>
                        <a:t>49%</a:t>
                      </a:r>
                      <a:endParaRPr lang="en-US" sz="1800" b="0" i="0" u="none" strike="noStrike" dirty="0">
                        <a:solidFill>
                          <a:srgbClr val="000000"/>
                        </a:solidFill>
                        <a:effectLst/>
                        <a:latin typeface="+mn-lt"/>
                      </a:endParaRP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0" u="none" strike="noStrike" dirty="0">
                          <a:solidFill>
                            <a:srgbClr val="000000"/>
                          </a:solidFill>
                          <a:effectLst/>
                          <a:latin typeface="+mn-lt"/>
                          <a:ea typeface="Arial" panose="020B0604020202020204" pitchFamily="34" charset="0"/>
                        </a:rPr>
                        <a:t>49%</a:t>
                      </a:r>
                      <a:endParaRPr lang="en-US" sz="1800" b="0" i="0" u="none" strike="noStrike" dirty="0">
                        <a:solidFill>
                          <a:srgbClr val="000000"/>
                        </a:solidFill>
                        <a:effectLst/>
                        <a:latin typeface="+mn-lt"/>
                      </a:endParaRP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0" u="none" strike="noStrike" dirty="0">
                          <a:solidFill>
                            <a:srgbClr val="000000"/>
                          </a:solidFill>
                          <a:effectLst/>
                          <a:latin typeface="+mn-lt"/>
                          <a:ea typeface="Arial" panose="020B0604020202020204" pitchFamily="34" charset="0"/>
                        </a:rPr>
                        <a:t>49%</a:t>
                      </a:r>
                      <a:endParaRPr lang="en-US" sz="1800" b="0" i="0" u="none" strike="noStrike" dirty="0">
                        <a:solidFill>
                          <a:srgbClr val="000000"/>
                        </a:solidFill>
                        <a:effectLst/>
                        <a:latin typeface="+mn-lt"/>
                      </a:endParaRP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0" u="none" strike="noStrike" dirty="0">
                          <a:solidFill>
                            <a:srgbClr val="000000"/>
                          </a:solidFill>
                          <a:effectLst/>
                          <a:latin typeface="+mn-lt"/>
                          <a:ea typeface="Arial" panose="020B0604020202020204" pitchFamily="34" charset="0"/>
                        </a:rPr>
                        <a:t>49%</a:t>
                      </a:r>
                      <a:endParaRPr lang="en-US" sz="1800" b="0" i="0" u="none" strike="noStrike" dirty="0">
                        <a:solidFill>
                          <a:srgbClr val="000000"/>
                        </a:solidFill>
                        <a:effectLst/>
                        <a:latin typeface="+mn-lt"/>
                      </a:endParaRPr>
                    </a:p>
                  </a:txBody>
                  <a:tcPr marL="4763" marR="4763" marT="4763" marB="0" anchor="ctr">
                    <a:lnL w="12700" cap="flat" cmpd="sng" algn="ctr">
                      <a:solidFill>
                        <a:schemeClr val="accent3"/>
                      </a:solidFill>
                      <a:prstDash val="solid"/>
                      <a:round/>
                      <a:headEnd type="none" w="med" len="med"/>
                      <a:tailEnd type="none" w="med" len="med"/>
                    </a:lnL>
                    <a:lnT w="38100" cap="flat" cmpd="sng" algn="ctr">
                      <a:solidFill>
                        <a:schemeClr val="accent3"/>
                      </a:solidFill>
                      <a:prstDash val="solid"/>
                      <a:round/>
                      <a:headEnd type="none" w="med" len="med"/>
                      <a:tailEnd type="none" w="med" len="med"/>
                    </a:lnT>
                    <a:solidFill>
                      <a:srgbClr val="FFC000"/>
                    </a:solidFill>
                  </a:tcPr>
                </a:tc>
                <a:extLst>
                  <a:ext uri="{0D108BD9-81ED-4DB2-BD59-A6C34878D82A}">
                    <a16:rowId xmlns:a16="http://schemas.microsoft.com/office/drawing/2014/main" val="1963344676"/>
                  </a:ext>
                </a:extLst>
              </a:tr>
              <a:tr h="437525">
                <a:tc>
                  <a:txBody>
                    <a:bodyPr/>
                    <a:lstStyle/>
                    <a:p>
                      <a:pPr algn="ctr" fontAlgn="b"/>
                      <a:r>
                        <a:rPr lang="en-US" sz="1800" b="0" i="0" u="none" strike="noStrike">
                          <a:solidFill>
                            <a:srgbClr val="000000"/>
                          </a:solidFill>
                          <a:effectLst/>
                          <a:latin typeface="+mn-lt"/>
                        </a:rPr>
                        <a:t>Use/Health</a:t>
                      </a:r>
                    </a:p>
                  </a:txBody>
                  <a:tcPr marL="4763" marR="4763" marT="4763" marB="0" anchor="ctr"/>
                </a:tc>
                <a:tc>
                  <a:txBody>
                    <a:bodyPr/>
                    <a:lstStyle/>
                    <a:p>
                      <a:pPr algn="ctr" fontAlgn="ctr"/>
                      <a:r>
                        <a:rPr lang="en-US" sz="1800" b="1" i="0" u="none" strike="noStrike" dirty="0">
                          <a:solidFill>
                            <a:srgbClr val="000000"/>
                          </a:solidFill>
                          <a:effectLst/>
                          <a:latin typeface="+mn-lt"/>
                          <a:ea typeface="Arial" panose="020B0604020202020204" pitchFamily="34" charset="0"/>
                        </a:rPr>
                        <a:t>47%</a:t>
                      </a:r>
                      <a:endParaRPr lang="en-US" sz="1800" b="1" i="0" u="none" strike="noStrike" dirty="0">
                        <a:solidFill>
                          <a:srgbClr val="000000"/>
                        </a:solidFill>
                        <a:effectLst/>
                        <a:latin typeface="+mn-lt"/>
                      </a:endParaRP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48%</a:t>
                      </a:r>
                    </a:p>
                  </a:txBody>
                  <a:tcPr marL="4763" marR="4763" marT="4763" marB="0" anchor="ctr">
                    <a:lnL w="38100" cap="flat" cmpd="sng" algn="ctr">
                      <a:solidFill>
                        <a:schemeClr val="bg1"/>
                      </a:solidFill>
                      <a:prstDash val="solid"/>
                      <a:round/>
                      <a:headEnd type="none" w="med" len="med"/>
                      <a:tailEnd type="none" w="med" len="med"/>
                    </a:lnL>
                    <a:solidFill>
                      <a:srgbClr val="FFC000"/>
                    </a:solidFill>
                  </a:tcPr>
                </a:tc>
                <a:tc>
                  <a:txBody>
                    <a:bodyPr/>
                    <a:lstStyle/>
                    <a:p>
                      <a:pPr algn="ctr" fontAlgn="ctr"/>
                      <a:r>
                        <a:rPr lang="en-US" sz="1800" b="0" i="0" u="none" strike="noStrike" dirty="0">
                          <a:solidFill>
                            <a:srgbClr val="000000"/>
                          </a:solidFill>
                          <a:effectLst/>
                          <a:latin typeface="+mn-lt"/>
                        </a:rPr>
                        <a:t>41%</a:t>
                      </a:r>
                    </a:p>
                  </a:txBody>
                  <a:tcPr marL="4763" marR="4763" marT="4763" marB="0" anchor="ctr">
                    <a:solidFill>
                      <a:srgbClr val="FFC000"/>
                    </a:solidFill>
                  </a:tcPr>
                </a:tc>
                <a:tc>
                  <a:txBody>
                    <a:bodyPr/>
                    <a:lstStyle/>
                    <a:p>
                      <a:pPr algn="ctr" fontAlgn="ctr"/>
                      <a:r>
                        <a:rPr lang="en-US" sz="1800" b="0" i="0" u="none" strike="noStrike" dirty="0">
                          <a:solidFill>
                            <a:srgbClr val="000000"/>
                          </a:solidFill>
                          <a:effectLst/>
                          <a:latin typeface="+mn-lt"/>
                        </a:rPr>
                        <a:t>48%</a:t>
                      </a:r>
                    </a:p>
                  </a:txBody>
                  <a:tcPr marL="4763" marR="4763" marT="4763" marB="0" anchor="ctr">
                    <a:lnR w="381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45%</a:t>
                      </a: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52%</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44%</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a:solidFill>
                            <a:srgbClr val="000000"/>
                          </a:solidFill>
                          <a:effectLst/>
                          <a:latin typeface="+mn-lt"/>
                        </a:rPr>
                        <a:t>39%</a:t>
                      </a:r>
                    </a:p>
                  </a:txBody>
                  <a:tcPr marL="4763" marR="4763" marT="4763"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1198966674"/>
                  </a:ext>
                </a:extLst>
              </a:tr>
              <a:tr h="437525">
                <a:tc>
                  <a:txBody>
                    <a:bodyPr/>
                    <a:lstStyle/>
                    <a:p>
                      <a:pPr algn="ctr" fontAlgn="b"/>
                      <a:r>
                        <a:rPr lang="en-US" sz="1800" b="0" i="0" u="none" strike="noStrike">
                          <a:solidFill>
                            <a:srgbClr val="000000"/>
                          </a:solidFill>
                          <a:effectLst/>
                          <a:latin typeface="+mn-lt"/>
                        </a:rPr>
                        <a:t>Use/COVID</a:t>
                      </a:r>
                    </a:p>
                  </a:txBody>
                  <a:tcPr marL="4763" marR="4763" marT="4763" marB="0" anchor="ctr"/>
                </a:tc>
                <a:tc>
                  <a:txBody>
                    <a:bodyPr/>
                    <a:lstStyle/>
                    <a:p>
                      <a:pPr algn="ctr" fontAlgn="ctr"/>
                      <a:r>
                        <a:rPr lang="en-US" sz="1800" b="1" i="0" u="none" strike="noStrike" dirty="0">
                          <a:solidFill>
                            <a:srgbClr val="000000"/>
                          </a:solidFill>
                          <a:effectLst/>
                          <a:latin typeface="+mn-lt"/>
                        </a:rPr>
                        <a:t>46%</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49%</a:t>
                      </a:r>
                    </a:p>
                  </a:txBody>
                  <a:tcPr marL="4763" marR="4763" marT="4763" marB="0" anchor="ctr">
                    <a:lnL w="38100" cap="flat" cmpd="sng" algn="ctr">
                      <a:solidFill>
                        <a:schemeClr val="bg1"/>
                      </a:solidFill>
                      <a:prstDash val="solid"/>
                      <a:round/>
                      <a:headEnd type="none" w="med" len="med"/>
                      <a:tailEnd type="none" w="med" len="med"/>
                    </a:lnL>
                    <a:solidFill>
                      <a:srgbClr val="FFC000"/>
                    </a:solidFill>
                  </a:tcPr>
                </a:tc>
                <a:tc>
                  <a:txBody>
                    <a:bodyPr/>
                    <a:lstStyle/>
                    <a:p>
                      <a:pPr algn="ctr" fontAlgn="ctr"/>
                      <a:r>
                        <a:rPr lang="en-US" sz="1800" b="0" i="0" u="none" strike="noStrike" dirty="0">
                          <a:solidFill>
                            <a:srgbClr val="000000"/>
                          </a:solidFill>
                          <a:effectLst/>
                          <a:latin typeface="+mn-lt"/>
                        </a:rPr>
                        <a:t>41%</a:t>
                      </a:r>
                    </a:p>
                  </a:txBody>
                  <a:tcPr marL="4763" marR="4763" marT="4763" marB="0" anchor="ctr">
                    <a:solidFill>
                      <a:srgbClr val="FFC000"/>
                    </a:solidFill>
                  </a:tcPr>
                </a:tc>
                <a:tc>
                  <a:txBody>
                    <a:bodyPr/>
                    <a:lstStyle/>
                    <a:p>
                      <a:pPr algn="ctr" fontAlgn="ctr"/>
                      <a:r>
                        <a:rPr lang="en-US" sz="1800" b="0" i="0" u="none" strike="noStrike" dirty="0">
                          <a:solidFill>
                            <a:srgbClr val="000000"/>
                          </a:solidFill>
                          <a:effectLst/>
                          <a:latin typeface="+mn-lt"/>
                        </a:rPr>
                        <a:t>44%</a:t>
                      </a:r>
                    </a:p>
                  </a:txBody>
                  <a:tcPr marL="4763" marR="4763" marT="4763" marB="0" anchor="ctr">
                    <a:lnR w="381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50%</a:t>
                      </a: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53%</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45%</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45%</a:t>
                      </a:r>
                    </a:p>
                  </a:txBody>
                  <a:tcPr marL="4763" marR="4763" marT="4763" marB="0" anchor="ctr">
                    <a:lnL w="12700" cap="flat" cmpd="sng" algn="ctr">
                      <a:solidFill>
                        <a:schemeClr val="accent3"/>
                      </a:solidFill>
                      <a:prstDash val="solid"/>
                      <a:round/>
                      <a:headEnd type="none" w="med" len="med"/>
                      <a:tailEnd type="none" w="med" len="med"/>
                    </a:lnL>
                    <a:solidFill>
                      <a:srgbClr val="FFC000"/>
                    </a:solidFill>
                  </a:tcPr>
                </a:tc>
                <a:extLst>
                  <a:ext uri="{0D108BD9-81ED-4DB2-BD59-A6C34878D82A}">
                    <a16:rowId xmlns:a16="http://schemas.microsoft.com/office/drawing/2014/main" val="1243046929"/>
                  </a:ext>
                </a:extLst>
              </a:tr>
              <a:tr h="437525">
                <a:tc>
                  <a:txBody>
                    <a:bodyPr/>
                    <a:lstStyle/>
                    <a:p>
                      <a:pPr algn="ctr" fontAlgn="b"/>
                      <a:r>
                        <a:rPr lang="en-US" sz="1800" b="0" i="0" u="none" strike="noStrike">
                          <a:solidFill>
                            <a:srgbClr val="000000"/>
                          </a:solidFill>
                          <a:effectLst/>
                          <a:latin typeface="+mn-lt"/>
                        </a:rPr>
                        <a:t>^Generations</a:t>
                      </a:r>
                    </a:p>
                  </a:txBody>
                  <a:tcPr marL="4763" marR="4763" marT="4763" marB="0" anchor="ctr"/>
                </a:tc>
                <a:tc>
                  <a:txBody>
                    <a:bodyPr/>
                    <a:lstStyle/>
                    <a:p>
                      <a:pPr algn="ctr" fontAlgn="ctr"/>
                      <a:r>
                        <a:rPr lang="en-US" sz="1800" b="1" i="0" u="none" strike="noStrike" dirty="0">
                          <a:solidFill>
                            <a:srgbClr val="000000"/>
                          </a:solidFill>
                          <a:effectLst/>
                          <a:latin typeface="+mn-lt"/>
                        </a:rPr>
                        <a:t>43%</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43%</a:t>
                      </a:r>
                    </a:p>
                  </a:txBody>
                  <a:tcPr marL="4763" marR="4763" marT="4763" marB="0" anchor="ctr">
                    <a:lnL w="38100" cap="flat" cmpd="sng" algn="ctr">
                      <a:solidFill>
                        <a:schemeClr val="bg1"/>
                      </a:solidFill>
                      <a:prstDash val="solid"/>
                      <a:round/>
                      <a:headEnd type="none" w="med" len="med"/>
                      <a:tailEnd type="none" w="med" len="med"/>
                    </a:lnL>
                    <a:solidFill>
                      <a:srgbClr val="FFC000"/>
                    </a:solidFill>
                  </a:tcPr>
                </a:tc>
                <a:tc>
                  <a:txBody>
                    <a:bodyPr/>
                    <a:lstStyle/>
                    <a:p>
                      <a:pPr algn="ctr" fontAlgn="ctr"/>
                      <a:r>
                        <a:rPr lang="en-US" sz="1800" b="0" i="0" u="none" strike="noStrike">
                          <a:solidFill>
                            <a:srgbClr val="000000"/>
                          </a:solidFill>
                          <a:effectLst/>
                          <a:latin typeface="+mn-lt"/>
                        </a:rPr>
                        <a:t>33%</a:t>
                      </a:r>
                    </a:p>
                  </a:txBody>
                  <a:tcPr marL="4763" marR="4763" marT="4763" marB="0" anchor="ctr"/>
                </a:tc>
                <a:tc>
                  <a:txBody>
                    <a:bodyPr/>
                    <a:lstStyle/>
                    <a:p>
                      <a:pPr algn="ctr" fontAlgn="ctr"/>
                      <a:r>
                        <a:rPr lang="en-US" sz="1800" b="0" i="0" u="none" strike="noStrike" dirty="0">
                          <a:solidFill>
                            <a:srgbClr val="000000"/>
                          </a:solidFill>
                          <a:effectLst/>
                          <a:latin typeface="+mn-lt"/>
                        </a:rPr>
                        <a:t>51%</a:t>
                      </a:r>
                    </a:p>
                  </a:txBody>
                  <a:tcPr marL="4763" marR="4763" marT="4763" marB="0" anchor="ctr">
                    <a:lnR w="381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44%</a:t>
                      </a: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47%</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a:solidFill>
                            <a:srgbClr val="000000"/>
                          </a:solidFill>
                          <a:effectLst/>
                          <a:latin typeface="+mn-lt"/>
                        </a:rPr>
                        <a:t>39%</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35%</a:t>
                      </a:r>
                    </a:p>
                  </a:txBody>
                  <a:tcPr marL="4763" marR="4763" marT="4763"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1990026107"/>
                  </a:ext>
                </a:extLst>
              </a:tr>
              <a:tr h="437525">
                <a:tc>
                  <a:txBody>
                    <a:bodyPr/>
                    <a:lstStyle/>
                    <a:p>
                      <a:pPr algn="ctr" fontAlgn="b"/>
                      <a:r>
                        <a:rPr lang="en-US" sz="1800" b="0" i="0" u="none" strike="noStrike" dirty="0">
                          <a:solidFill>
                            <a:srgbClr val="000000"/>
                          </a:solidFill>
                          <a:effectLst/>
                          <a:latin typeface="+mn-lt"/>
                        </a:rPr>
                        <a:t>^Diversions</a:t>
                      </a:r>
                    </a:p>
                  </a:txBody>
                  <a:tcPr marL="4763" marR="4763" marT="4763" marB="0" anchor="ctr"/>
                </a:tc>
                <a:tc>
                  <a:txBody>
                    <a:bodyPr/>
                    <a:lstStyle/>
                    <a:p>
                      <a:pPr algn="ctr" fontAlgn="ctr"/>
                      <a:r>
                        <a:rPr lang="en-US" sz="1800" b="1" i="0" u="none" strike="noStrike" dirty="0">
                          <a:solidFill>
                            <a:srgbClr val="000000"/>
                          </a:solidFill>
                          <a:effectLst/>
                          <a:latin typeface="+mn-lt"/>
                        </a:rPr>
                        <a:t>39%</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42%</a:t>
                      </a:r>
                    </a:p>
                  </a:txBody>
                  <a:tcPr marL="4763" marR="4763" marT="4763" marB="0" anchor="ctr">
                    <a:lnL w="38100" cap="flat" cmpd="sng" algn="ctr">
                      <a:solidFill>
                        <a:schemeClr val="bg1"/>
                      </a:solidFill>
                      <a:prstDash val="solid"/>
                      <a:round/>
                      <a:headEnd type="none" w="med" len="med"/>
                      <a:tailEnd type="none" w="med" len="med"/>
                    </a:lnL>
                    <a:solidFill>
                      <a:srgbClr val="FFC000"/>
                    </a:solidFill>
                  </a:tcPr>
                </a:tc>
                <a:tc>
                  <a:txBody>
                    <a:bodyPr/>
                    <a:lstStyle/>
                    <a:p>
                      <a:pPr algn="ctr" fontAlgn="ctr"/>
                      <a:r>
                        <a:rPr lang="en-US" sz="1800" b="0" i="0" u="none" strike="noStrike">
                          <a:solidFill>
                            <a:srgbClr val="000000"/>
                          </a:solidFill>
                          <a:effectLst/>
                          <a:latin typeface="+mn-lt"/>
                        </a:rPr>
                        <a:t>26%</a:t>
                      </a:r>
                    </a:p>
                  </a:txBody>
                  <a:tcPr marL="4763" marR="4763" marT="4763" marB="0" anchor="ctr"/>
                </a:tc>
                <a:tc>
                  <a:txBody>
                    <a:bodyPr/>
                    <a:lstStyle/>
                    <a:p>
                      <a:pPr algn="ctr" fontAlgn="ctr"/>
                      <a:r>
                        <a:rPr lang="en-US" sz="1800" b="0" i="0" u="none" strike="noStrike" dirty="0">
                          <a:solidFill>
                            <a:srgbClr val="000000"/>
                          </a:solidFill>
                          <a:effectLst/>
                          <a:latin typeface="+mn-lt"/>
                        </a:rPr>
                        <a:t>43%</a:t>
                      </a:r>
                    </a:p>
                  </a:txBody>
                  <a:tcPr marL="4763" marR="4763" marT="4763" marB="0" anchor="ctr">
                    <a:lnR w="381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40%</a:t>
                      </a: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48%</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a:solidFill>
                            <a:srgbClr val="000000"/>
                          </a:solidFill>
                          <a:effectLst/>
                          <a:latin typeface="+mn-lt"/>
                        </a:rPr>
                        <a:t>36%</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42%</a:t>
                      </a:r>
                    </a:p>
                  </a:txBody>
                  <a:tcPr marL="4763" marR="4763" marT="4763" marB="0" anchor="ctr">
                    <a:lnL w="12700" cap="flat" cmpd="sng" algn="ctr">
                      <a:solidFill>
                        <a:schemeClr val="accent3"/>
                      </a:solidFill>
                      <a:prstDash val="solid"/>
                      <a:round/>
                      <a:headEnd type="none" w="med" len="med"/>
                      <a:tailEnd type="none" w="med" len="med"/>
                    </a:lnL>
                    <a:solidFill>
                      <a:srgbClr val="FFC000"/>
                    </a:solidFill>
                  </a:tcPr>
                </a:tc>
                <a:extLst>
                  <a:ext uri="{0D108BD9-81ED-4DB2-BD59-A6C34878D82A}">
                    <a16:rowId xmlns:a16="http://schemas.microsoft.com/office/drawing/2014/main" val="480189450"/>
                  </a:ext>
                </a:extLst>
              </a:tr>
              <a:tr h="437525">
                <a:tc>
                  <a:txBody>
                    <a:bodyPr/>
                    <a:lstStyle/>
                    <a:p>
                      <a:pPr algn="ctr" fontAlgn="b"/>
                      <a:r>
                        <a:rPr lang="en-US" sz="1800" b="0" i="0" u="none" strike="noStrike">
                          <a:solidFill>
                            <a:srgbClr val="000000"/>
                          </a:solidFill>
                          <a:effectLst/>
                          <a:latin typeface="+mn-lt"/>
                        </a:rPr>
                        <a:t>Equity/Pollution</a:t>
                      </a:r>
                    </a:p>
                  </a:txBody>
                  <a:tcPr marL="4763" marR="4763" marT="4763" marB="0" anchor="ctr"/>
                </a:tc>
                <a:tc>
                  <a:txBody>
                    <a:bodyPr/>
                    <a:lstStyle/>
                    <a:p>
                      <a:pPr algn="ctr" fontAlgn="ctr"/>
                      <a:r>
                        <a:rPr lang="en-US" sz="1800" b="1" i="0" u="none" strike="noStrike" dirty="0">
                          <a:solidFill>
                            <a:srgbClr val="000000"/>
                          </a:solidFill>
                          <a:effectLst/>
                          <a:latin typeface="+mn-lt"/>
                        </a:rPr>
                        <a:t>39%</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49%</a:t>
                      </a:r>
                    </a:p>
                  </a:txBody>
                  <a:tcPr marL="4763" marR="4763" marT="4763" marB="0" anchor="ctr">
                    <a:lnL w="38100" cap="flat" cmpd="sng" algn="ctr">
                      <a:solidFill>
                        <a:schemeClr val="bg1"/>
                      </a:solidFill>
                      <a:prstDash val="solid"/>
                      <a:round/>
                      <a:headEnd type="none" w="med" len="med"/>
                      <a:tailEnd type="none" w="med" len="med"/>
                    </a:lnL>
                    <a:solidFill>
                      <a:srgbClr val="FFC000"/>
                    </a:solidFill>
                  </a:tcPr>
                </a:tc>
                <a:tc>
                  <a:txBody>
                    <a:bodyPr/>
                    <a:lstStyle/>
                    <a:p>
                      <a:pPr algn="ctr" fontAlgn="ctr"/>
                      <a:r>
                        <a:rPr lang="en-US" sz="1800" b="0" i="0" u="none" strike="noStrike">
                          <a:solidFill>
                            <a:srgbClr val="000000"/>
                          </a:solidFill>
                          <a:effectLst/>
                          <a:latin typeface="+mn-lt"/>
                        </a:rPr>
                        <a:t>20%</a:t>
                      </a:r>
                    </a:p>
                  </a:txBody>
                  <a:tcPr marL="4763" marR="4763" marT="4763" marB="0" anchor="ctr"/>
                </a:tc>
                <a:tc>
                  <a:txBody>
                    <a:bodyPr/>
                    <a:lstStyle/>
                    <a:p>
                      <a:pPr algn="ctr" fontAlgn="ctr"/>
                      <a:r>
                        <a:rPr lang="en-US" sz="1800" b="0" i="0" u="none" strike="noStrike" dirty="0">
                          <a:solidFill>
                            <a:srgbClr val="000000"/>
                          </a:solidFill>
                          <a:effectLst/>
                          <a:latin typeface="+mn-lt"/>
                        </a:rPr>
                        <a:t>32%</a:t>
                      </a:r>
                    </a:p>
                  </a:txBody>
                  <a:tcPr marL="4763" marR="4763" marT="4763" marB="0" anchor="ctr">
                    <a:lnR w="381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39%</a:t>
                      </a: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40%</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44%</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43%</a:t>
                      </a:r>
                    </a:p>
                  </a:txBody>
                  <a:tcPr marL="4763" marR="4763" marT="4763" marB="0" anchor="ctr">
                    <a:lnL w="12700" cap="flat" cmpd="sng" algn="ctr">
                      <a:solidFill>
                        <a:schemeClr val="accent3"/>
                      </a:solidFill>
                      <a:prstDash val="solid"/>
                      <a:round/>
                      <a:headEnd type="none" w="med" len="med"/>
                      <a:tailEnd type="none" w="med" len="med"/>
                    </a:lnL>
                    <a:solidFill>
                      <a:srgbClr val="FFC000"/>
                    </a:solidFill>
                  </a:tcPr>
                </a:tc>
                <a:extLst>
                  <a:ext uri="{0D108BD9-81ED-4DB2-BD59-A6C34878D82A}">
                    <a16:rowId xmlns:a16="http://schemas.microsoft.com/office/drawing/2014/main" val="4246048080"/>
                  </a:ext>
                </a:extLst>
              </a:tr>
              <a:tr h="437525">
                <a:tc>
                  <a:txBody>
                    <a:bodyPr/>
                    <a:lstStyle/>
                    <a:p>
                      <a:pPr algn="ctr" fontAlgn="b"/>
                      <a:r>
                        <a:rPr lang="en-US" sz="1800" b="0" i="0" u="none" strike="noStrike">
                          <a:solidFill>
                            <a:srgbClr val="000000"/>
                          </a:solidFill>
                          <a:effectLst/>
                          <a:latin typeface="+mn-lt"/>
                        </a:rPr>
                        <a:t>Equity/Access</a:t>
                      </a:r>
                    </a:p>
                  </a:txBody>
                  <a:tcPr marL="4763" marR="4763" marT="4763" marB="0" anchor="ctr"/>
                </a:tc>
                <a:tc>
                  <a:txBody>
                    <a:bodyPr/>
                    <a:lstStyle/>
                    <a:p>
                      <a:pPr algn="ctr" fontAlgn="ctr"/>
                      <a:r>
                        <a:rPr lang="en-US" sz="1800" b="1" i="0" u="none" strike="noStrike" dirty="0">
                          <a:solidFill>
                            <a:srgbClr val="000000"/>
                          </a:solidFill>
                          <a:effectLst/>
                          <a:latin typeface="+mn-lt"/>
                        </a:rPr>
                        <a:t>32%</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36%</a:t>
                      </a:r>
                    </a:p>
                  </a:txBody>
                  <a:tcPr marL="4763" marR="4763" marT="4763" marB="0" anchor="ctr">
                    <a:lnL w="38100" cap="flat" cmpd="sng" algn="ctr">
                      <a:solidFill>
                        <a:schemeClr val="bg1"/>
                      </a:solidFill>
                      <a:prstDash val="solid"/>
                      <a:round/>
                      <a:headEnd type="none" w="med" len="med"/>
                      <a:tailEnd type="none" w="med" len="med"/>
                    </a:lnL>
                  </a:tcPr>
                </a:tc>
                <a:tc>
                  <a:txBody>
                    <a:bodyPr/>
                    <a:lstStyle/>
                    <a:p>
                      <a:pPr algn="ctr" fontAlgn="ctr"/>
                      <a:r>
                        <a:rPr lang="en-US" sz="1800" b="0" i="0" u="none" strike="noStrike">
                          <a:solidFill>
                            <a:srgbClr val="000000"/>
                          </a:solidFill>
                          <a:effectLst/>
                          <a:latin typeface="+mn-lt"/>
                        </a:rPr>
                        <a:t>28%</a:t>
                      </a:r>
                    </a:p>
                  </a:txBody>
                  <a:tcPr marL="4763" marR="4763" marT="4763" marB="0" anchor="ctr"/>
                </a:tc>
                <a:tc>
                  <a:txBody>
                    <a:bodyPr/>
                    <a:lstStyle/>
                    <a:p>
                      <a:pPr algn="ctr" fontAlgn="ctr"/>
                      <a:r>
                        <a:rPr lang="en-US" sz="1800" b="0" i="0" u="none" strike="noStrike" dirty="0">
                          <a:solidFill>
                            <a:srgbClr val="000000"/>
                          </a:solidFill>
                          <a:effectLst/>
                          <a:latin typeface="+mn-lt"/>
                        </a:rPr>
                        <a:t>25%</a:t>
                      </a:r>
                    </a:p>
                  </a:txBody>
                  <a:tcPr marL="4763" marR="4763" marT="4763" marB="0" anchor="ctr">
                    <a:lnR w="381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35%</a:t>
                      </a:r>
                    </a:p>
                  </a:txBody>
                  <a:tcPr marL="4763" marR="4763" marT="4763" marB="0" anchor="ctr">
                    <a:lnL w="381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49%</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a:solidFill>
                            <a:srgbClr val="000000"/>
                          </a:solidFill>
                          <a:effectLst/>
                          <a:latin typeface="+mn-lt"/>
                        </a:rPr>
                        <a:t>28%</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37%</a:t>
                      </a:r>
                    </a:p>
                  </a:txBody>
                  <a:tcPr marL="4763" marR="4763" marT="4763"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873374224"/>
                  </a:ext>
                </a:extLst>
              </a:tr>
            </a:tbl>
          </a:graphicData>
        </a:graphic>
      </p:graphicFrame>
      <p:sp>
        <p:nvSpPr>
          <p:cNvPr id="3" name="Text Placeholder 2">
            <a:extLst>
              <a:ext uri="{FF2B5EF4-FFF2-40B4-BE49-F238E27FC236}">
                <a16:creationId xmlns:a16="http://schemas.microsoft.com/office/drawing/2014/main" id="{CBF107A2-1162-42D7-A8F6-67120E307565}"/>
              </a:ext>
            </a:extLst>
          </p:cNvPr>
          <p:cNvSpPr>
            <a:spLocks noGrp="1"/>
          </p:cNvSpPr>
          <p:nvPr>
            <p:ph type="body" sz="quarter" idx="10"/>
          </p:nvPr>
        </p:nvSpPr>
        <p:spPr/>
        <p:txBody>
          <a:bodyPr/>
          <a:lstStyle/>
          <a:p>
            <a:r>
              <a:rPr lang="en-US" dirty="0"/>
              <a:t>Q10. Here are some statements from </a:t>
            </a:r>
            <a:r>
              <a:rPr lang="en-US" u="sng" dirty="0"/>
              <a:t>opponents</a:t>
            </a:r>
            <a:r>
              <a:rPr lang="en-US" dirty="0"/>
              <a:t> of diverting funding from Program Open Space to help balance the state budget. Please let me know whether you think it is very convincing, somewhat convincing, or not convincing. ^Not Part of Split Sample</a:t>
            </a:r>
          </a:p>
        </p:txBody>
      </p:sp>
      <p:sp>
        <p:nvSpPr>
          <p:cNvPr id="4" name="TextBox 3">
            <a:extLst>
              <a:ext uri="{FF2B5EF4-FFF2-40B4-BE49-F238E27FC236}">
                <a16:creationId xmlns:a16="http://schemas.microsoft.com/office/drawing/2014/main" id="{0567D2D6-1A0E-43E7-8E1F-60D4ACFE233F}"/>
              </a:ext>
            </a:extLst>
          </p:cNvPr>
          <p:cNvSpPr txBox="1"/>
          <p:nvPr/>
        </p:nvSpPr>
        <p:spPr>
          <a:xfrm>
            <a:off x="7620" y="1156112"/>
            <a:ext cx="9128760" cy="338554"/>
          </a:xfrm>
          <a:prstGeom prst="rect">
            <a:avLst/>
          </a:prstGeom>
          <a:noFill/>
        </p:spPr>
        <p:txBody>
          <a:bodyPr wrap="square" rtlCol="0">
            <a:spAutoFit/>
          </a:bodyPr>
          <a:lstStyle/>
          <a:p>
            <a:pPr algn="ctr"/>
            <a:r>
              <a:rPr lang="en-US" sz="1600" i="1" dirty="0"/>
              <a:t>(Very Convincing)</a:t>
            </a:r>
          </a:p>
        </p:txBody>
      </p:sp>
      <p:sp>
        <p:nvSpPr>
          <p:cNvPr id="7" name="Title 6">
            <a:extLst>
              <a:ext uri="{FF2B5EF4-FFF2-40B4-BE49-F238E27FC236}">
                <a16:creationId xmlns:a16="http://schemas.microsoft.com/office/drawing/2014/main" id="{DACD54CF-9506-45F7-980B-D704A4CAE12C}"/>
              </a:ext>
            </a:extLst>
          </p:cNvPr>
          <p:cNvSpPr>
            <a:spLocks noGrp="1"/>
          </p:cNvSpPr>
          <p:nvPr>
            <p:ph type="title"/>
          </p:nvPr>
        </p:nvSpPr>
        <p:spPr/>
        <p:txBody>
          <a:bodyPr/>
          <a:lstStyle/>
          <a:p>
            <a:r>
              <a:rPr lang="en-US" dirty="0"/>
              <a:t>Clean water is the most compelling </a:t>
            </a:r>
            <a:br>
              <a:rPr lang="en-US" dirty="0"/>
            </a:br>
            <a:r>
              <a:rPr lang="en-US" dirty="0"/>
              <a:t>message across party and county lines.</a:t>
            </a:r>
          </a:p>
        </p:txBody>
      </p:sp>
    </p:spTree>
    <p:extLst>
      <p:ext uri="{BB962C8B-B14F-4D97-AF65-F5344CB8AC3E}">
        <p14:creationId xmlns:p14="http://schemas.microsoft.com/office/powerpoint/2010/main" val="3757170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5FFD659-E96A-44D6-A2DF-203D827F81F6}"/>
              </a:ext>
            </a:extLst>
          </p:cNvPr>
          <p:cNvGraphicFramePr>
            <a:graphicFrameLocks noGrp="1"/>
          </p:cNvGraphicFramePr>
          <p:nvPr>
            <p:extLst>
              <p:ext uri="{D42A27DB-BD31-4B8C-83A1-F6EECF244321}">
                <p14:modId xmlns:p14="http://schemas.microsoft.com/office/powerpoint/2010/main" val="2687845022"/>
              </p:ext>
            </p:extLst>
          </p:nvPr>
        </p:nvGraphicFramePr>
        <p:xfrm>
          <a:off x="228345" y="1660848"/>
          <a:ext cx="8685502" cy="4546168"/>
        </p:xfrm>
        <a:graphic>
          <a:graphicData uri="http://schemas.openxmlformats.org/drawingml/2006/table">
            <a:tbl>
              <a:tblPr firstRow="1" bandRow="1">
                <a:tableStyleId>{93296810-A885-4BE3-A3E7-6D5BEEA58F35}</a:tableStyleId>
              </a:tblPr>
              <a:tblGrid>
                <a:gridCol w="1936357">
                  <a:extLst>
                    <a:ext uri="{9D8B030D-6E8A-4147-A177-3AD203B41FA5}">
                      <a16:colId xmlns:a16="http://schemas.microsoft.com/office/drawing/2014/main" val="2563863929"/>
                    </a:ext>
                  </a:extLst>
                </a:gridCol>
                <a:gridCol w="1349829">
                  <a:extLst>
                    <a:ext uri="{9D8B030D-6E8A-4147-A177-3AD203B41FA5}">
                      <a16:colId xmlns:a16="http://schemas.microsoft.com/office/drawing/2014/main" val="1099831682"/>
                    </a:ext>
                  </a:extLst>
                </a:gridCol>
                <a:gridCol w="1349829">
                  <a:extLst>
                    <a:ext uri="{9D8B030D-6E8A-4147-A177-3AD203B41FA5}">
                      <a16:colId xmlns:a16="http://schemas.microsoft.com/office/drawing/2014/main" val="1612859170"/>
                    </a:ext>
                  </a:extLst>
                </a:gridCol>
                <a:gridCol w="1349829">
                  <a:extLst>
                    <a:ext uri="{9D8B030D-6E8A-4147-A177-3AD203B41FA5}">
                      <a16:colId xmlns:a16="http://schemas.microsoft.com/office/drawing/2014/main" val="3039870169"/>
                    </a:ext>
                  </a:extLst>
                </a:gridCol>
                <a:gridCol w="1349829">
                  <a:extLst>
                    <a:ext uri="{9D8B030D-6E8A-4147-A177-3AD203B41FA5}">
                      <a16:colId xmlns:a16="http://schemas.microsoft.com/office/drawing/2014/main" val="3112933197"/>
                    </a:ext>
                  </a:extLst>
                </a:gridCol>
                <a:gridCol w="1349829">
                  <a:extLst>
                    <a:ext uri="{9D8B030D-6E8A-4147-A177-3AD203B41FA5}">
                      <a16:colId xmlns:a16="http://schemas.microsoft.com/office/drawing/2014/main" val="2667985779"/>
                    </a:ext>
                  </a:extLst>
                </a:gridCol>
              </a:tblGrid>
              <a:tr h="430057">
                <a:tc rowSpan="2">
                  <a:txBody>
                    <a:bodyPr/>
                    <a:lstStyle/>
                    <a:p>
                      <a:pPr algn="ctr"/>
                      <a:r>
                        <a:rPr lang="en-US" sz="1800" dirty="0">
                          <a:solidFill>
                            <a:schemeClr val="bg1"/>
                          </a:solidFill>
                          <a:latin typeface="+mn-lt"/>
                        </a:rPr>
                        <a:t>Statement</a:t>
                      </a:r>
                    </a:p>
                  </a:txBody>
                  <a:tcPr marT="0" marB="0" anchor="ctr">
                    <a:solidFill>
                      <a:schemeClr val="accent4"/>
                    </a:solidFill>
                  </a:tcPr>
                </a:tc>
                <a:tc rowSpan="2">
                  <a:txBody>
                    <a:bodyPr/>
                    <a:lstStyle/>
                    <a:p>
                      <a:pPr algn="ctr"/>
                      <a:r>
                        <a:rPr lang="en-US" sz="1800" dirty="0">
                          <a:solidFill>
                            <a:schemeClr val="bg1"/>
                          </a:solidFill>
                          <a:latin typeface="+mn-lt"/>
                        </a:rPr>
                        <a:t>All </a:t>
                      </a:r>
                      <a:br>
                        <a:rPr lang="en-US" sz="1800" dirty="0">
                          <a:solidFill>
                            <a:schemeClr val="bg1"/>
                          </a:solidFill>
                          <a:latin typeface="+mn-lt"/>
                        </a:rPr>
                      </a:br>
                      <a:r>
                        <a:rPr lang="en-US" sz="1800" dirty="0">
                          <a:solidFill>
                            <a:schemeClr val="bg1"/>
                          </a:solidFill>
                          <a:latin typeface="+mn-lt"/>
                        </a:rPr>
                        <a:t>Voters</a:t>
                      </a:r>
                    </a:p>
                  </a:txBody>
                  <a:tcPr marT="0" marB="0" anchor="ctr">
                    <a:lnR w="38100" cap="flat" cmpd="sng" algn="ctr">
                      <a:solidFill>
                        <a:schemeClr val="bg1"/>
                      </a:solidFill>
                      <a:prstDash val="solid"/>
                      <a:round/>
                      <a:headEnd type="none" w="med" len="med"/>
                      <a:tailEnd type="none" w="med" len="med"/>
                    </a:lnR>
                    <a:solidFill>
                      <a:schemeClr val="accent4"/>
                    </a:solidFill>
                  </a:tcPr>
                </a:tc>
                <a:tc rowSpan="2">
                  <a:txBody>
                    <a:bodyPr/>
                    <a:lstStyle/>
                    <a:p>
                      <a:pPr algn="ctr" rtl="0" fontAlgn="ctr"/>
                      <a:r>
                        <a:rPr lang="en-US" sz="1800" b="1" i="0" u="none" strike="noStrike" dirty="0">
                          <a:solidFill>
                            <a:schemeClr val="bg1"/>
                          </a:solidFill>
                          <a:effectLst/>
                          <a:latin typeface="Calibri" panose="020F0502020204030204" pitchFamily="34" charset="0"/>
                        </a:rPr>
                        <a:t>Support </a:t>
                      </a:r>
                    </a:p>
                    <a:p>
                      <a:pPr algn="ctr" rtl="0" fontAlgn="ctr"/>
                      <a:r>
                        <a:rPr lang="en-US" sz="1800" b="1" i="0" u="none" strike="noStrike" dirty="0">
                          <a:solidFill>
                            <a:schemeClr val="bg1"/>
                          </a:solidFill>
                          <a:effectLst/>
                          <a:latin typeface="Calibri" panose="020F0502020204030204" pitchFamily="34" charset="0"/>
                        </a:rPr>
                        <a:t>Approach, </a:t>
                      </a:r>
                    </a:p>
                    <a:p>
                      <a:pPr algn="ctr" rtl="0" fontAlgn="ctr"/>
                      <a:r>
                        <a:rPr lang="en-US" sz="1800" b="1" i="0" u="none" strike="noStrike" dirty="0">
                          <a:solidFill>
                            <a:schemeClr val="bg1"/>
                          </a:solidFill>
                          <a:effectLst/>
                          <a:latin typeface="Calibri" panose="020F0502020204030204" pitchFamily="34" charset="0"/>
                        </a:rPr>
                        <a:t>but Not </a:t>
                      </a:r>
                    </a:p>
                    <a:p>
                      <a:pPr algn="ctr" rtl="0" fontAlgn="ctr"/>
                      <a:r>
                        <a:rPr lang="en-US" sz="1800" b="1" i="0" u="none" strike="noStrike" dirty="0">
                          <a:solidFill>
                            <a:schemeClr val="bg1"/>
                          </a:solidFill>
                          <a:effectLst/>
                          <a:latin typeface="Calibri" panose="020F0502020204030204" pitchFamily="34" charset="0"/>
                        </a:rPr>
                        <a:t>Mechanism</a:t>
                      </a:r>
                    </a:p>
                  </a:txBody>
                  <a:tcPr marL="4763" marR="4763" marT="476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accent3"/>
                      </a:solidFill>
                      <a:prstDash val="solid"/>
                      <a:round/>
                      <a:headEnd type="none" w="med" len="med"/>
                      <a:tailEnd type="none" w="med" len="med"/>
                    </a:lnB>
                    <a:solidFill>
                      <a:schemeClr val="accent4"/>
                    </a:solidFill>
                  </a:tcPr>
                </a:tc>
                <a:tc gridSpan="3">
                  <a:txBody>
                    <a:bodyPr/>
                    <a:lstStyle/>
                    <a:p>
                      <a:pPr algn="ctr"/>
                      <a:r>
                        <a:rPr lang="en-US" sz="1800" b="1" dirty="0">
                          <a:solidFill>
                            <a:schemeClr val="bg1"/>
                          </a:solidFill>
                          <a:latin typeface="+mn-lt"/>
                        </a:rPr>
                        <a:t>Diversion Targets</a:t>
                      </a:r>
                    </a:p>
                  </a:txBody>
                  <a:tcPr marT="0" marB="0" anchor="ctr">
                    <a:lnL w="381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4"/>
                    </a:solidFill>
                  </a:tcPr>
                </a:tc>
                <a:tc hMerge="1">
                  <a:txBody>
                    <a:bodyPr/>
                    <a:lstStyle/>
                    <a:p>
                      <a:endParaRPr lang="en-US"/>
                    </a:p>
                  </a:txBody>
                  <a:tcPr/>
                </a:tc>
                <a:tc hMerge="1">
                  <a:txBody>
                    <a:bodyPr/>
                    <a:lstStyle/>
                    <a:p>
                      <a:pPr algn="ctr"/>
                      <a:endParaRPr lang="en-US" sz="1700" dirty="0">
                        <a:solidFill>
                          <a:schemeClr val="bg1"/>
                        </a:solidFill>
                        <a:latin typeface="+mn-lt"/>
                      </a:endParaRPr>
                    </a:p>
                  </a:txBody>
                  <a:tcPr anchor="ct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190792292"/>
                  </a:ext>
                </a:extLst>
              </a:tr>
              <a:tr h="1053436">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c vMerge="1">
                  <a:txBody>
                    <a:bodyPr/>
                    <a:lstStyle/>
                    <a:p>
                      <a:pPr algn="l" rtl="0" fontAlgn="ctr"/>
                      <a:r>
                        <a:rPr lang="en-US" sz="1200" b="0" i="1" u="none" strike="noStrike" dirty="0">
                          <a:solidFill>
                            <a:srgbClr val="000000"/>
                          </a:solidFill>
                          <a:effectLst/>
                          <a:latin typeface="Calibri" panose="020F0502020204030204" pitchFamily="34" charset="0"/>
                        </a:rPr>
                        <a:t>Support Approach, but Not Mechanism</a:t>
                      </a:r>
                    </a:p>
                  </a:txBody>
                  <a:tcPr marL="4763" marR="4763" marT="4763" marB="0" anchor="ctr">
                    <a:lnR w="38100" cap="flat" cmpd="sng" algn="ctr">
                      <a:solidFill>
                        <a:schemeClr val="accent3"/>
                      </a:solidFill>
                      <a:prstDash val="solid"/>
                      <a:round/>
                      <a:headEnd type="none" w="med" len="med"/>
                      <a:tailEnd type="none" w="med" len="med"/>
                    </a:lnR>
                    <a:lnB w="38100" cap="flat" cmpd="sng" algn="ctr">
                      <a:solidFill>
                        <a:schemeClr val="accent3"/>
                      </a:solidFill>
                      <a:prstDash val="solid"/>
                      <a:round/>
                      <a:headEnd type="none" w="med" len="med"/>
                      <a:tailEnd type="none" w="med" len="med"/>
                    </a:lnB>
                    <a:solidFill>
                      <a:schemeClr val="accent5"/>
                    </a:solidFill>
                  </a:tcPr>
                </a:tc>
                <a:tc>
                  <a:txBody>
                    <a:bodyPr/>
                    <a:lstStyle/>
                    <a:p>
                      <a:pPr algn="ctr" fontAlgn="b"/>
                      <a:r>
                        <a:rPr lang="en-US" sz="1800" b="1" i="0" u="none" strike="noStrike" dirty="0">
                          <a:solidFill>
                            <a:srgbClr val="000000"/>
                          </a:solidFill>
                          <a:effectLst/>
                          <a:latin typeface="Calibri" panose="020F0502020204030204" pitchFamily="34" charset="0"/>
                        </a:rPr>
                        <a:t>Consistent Pro-Diversion</a:t>
                      </a:r>
                    </a:p>
                  </a:txBody>
                  <a:tcPr marL="4763" marR="4763" marT="4763" marB="0" anchor="ctr">
                    <a:lnL w="381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fontAlgn="b"/>
                      <a:r>
                        <a:rPr lang="en-US" sz="1800" b="1" i="0" u="none" strike="noStrike" dirty="0">
                          <a:solidFill>
                            <a:srgbClr val="000000"/>
                          </a:solidFill>
                          <a:effectLst/>
                          <a:latin typeface="Calibri" panose="020F0502020204030204" pitchFamily="34" charset="0"/>
                        </a:rPr>
                        <a:t>Swing</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tc>
                  <a:txBody>
                    <a:bodyPr/>
                    <a:lstStyle/>
                    <a:p>
                      <a:pPr algn="ctr" fontAlgn="b"/>
                      <a:r>
                        <a:rPr lang="en-US" sz="1800" b="1" i="0" u="none" strike="noStrike" dirty="0">
                          <a:solidFill>
                            <a:srgbClr val="000000"/>
                          </a:solidFill>
                          <a:effectLst/>
                          <a:latin typeface="Calibri" panose="020F0502020204030204" pitchFamily="34" charset="0"/>
                        </a:rPr>
                        <a:t>Consistent Anti-Diversion</a:t>
                      </a:r>
                    </a:p>
                  </a:txBody>
                  <a:tcPr marL="4763" marR="4763" marT="4763" marB="0" anchor="ctr">
                    <a:lnL w="12700" cap="flat" cmpd="sng" algn="ctr">
                      <a:solidFill>
                        <a:schemeClr val="accent3"/>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5"/>
                    </a:solidFill>
                  </a:tcPr>
                </a:tc>
                <a:extLst>
                  <a:ext uri="{0D108BD9-81ED-4DB2-BD59-A6C34878D82A}">
                    <a16:rowId xmlns:a16="http://schemas.microsoft.com/office/drawing/2014/main" val="792830917"/>
                  </a:ext>
                </a:extLst>
              </a:tr>
              <a:tr h="437525">
                <a:tc>
                  <a:txBody>
                    <a:bodyPr/>
                    <a:lstStyle/>
                    <a:p>
                      <a:pPr algn="ctr" fontAlgn="b"/>
                      <a:r>
                        <a:rPr lang="en-US" sz="1800" b="0" i="0" u="none" strike="noStrike" dirty="0">
                          <a:solidFill>
                            <a:srgbClr val="000000"/>
                          </a:solidFill>
                          <a:effectLst/>
                          <a:latin typeface="+mn-lt"/>
                        </a:rPr>
                        <a:t>^Clean Water</a:t>
                      </a:r>
                    </a:p>
                  </a:txBody>
                  <a:tcPr marL="4763" marR="4763" marT="4763" marB="0" anchor="ctr"/>
                </a:tc>
                <a:tc>
                  <a:txBody>
                    <a:bodyPr/>
                    <a:lstStyle/>
                    <a:p>
                      <a:pPr algn="ctr" fontAlgn="ctr"/>
                      <a:r>
                        <a:rPr lang="en-US" sz="1800" b="1" i="0" u="none" strike="noStrike" dirty="0">
                          <a:solidFill>
                            <a:srgbClr val="000000"/>
                          </a:solidFill>
                          <a:effectLst/>
                          <a:latin typeface="+mn-lt"/>
                          <a:ea typeface="Arial" panose="020B0604020202020204" pitchFamily="34" charset="0"/>
                        </a:rPr>
                        <a:t>53%</a:t>
                      </a:r>
                      <a:endParaRPr lang="en-US" sz="1800" b="1" i="0" u="none" strike="noStrike" dirty="0">
                        <a:solidFill>
                          <a:srgbClr val="000000"/>
                        </a:solidFill>
                        <a:effectLst/>
                        <a:latin typeface="+mn-lt"/>
                      </a:endParaRP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49%</a:t>
                      </a:r>
                    </a:p>
                  </a:txBody>
                  <a:tcPr marL="4763" marR="4763" marT="476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0" u="none" strike="noStrike">
                          <a:solidFill>
                            <a:srgbClr val="000000"/>
                          </a:solidFill>
                          <a:effectLst/>
                          <a:latin typeface="+mn-lt"/>
                        </a:rPr>
                        <a:t>33%</a:t>
                      </a:r>
                    </a:p>
                  </a:txBody>
                  <a:tcPr marL="4763" marR="4763" marT="4763" marB="0" anchor="ctr">
                    <a:lnL w="381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tcPr>
                </a:tc>
                <a:tc>
                  <a:txBody>
                    <a:bodyPr/>
                    <a:lstStyle/>
                    <a:p>
                      <a:pPr algn="ctr" fontAlgn="ctr"/>
                      <a:r>
                        <a:rPr lang="en-US" sz="1800" b="0" i="0" u="none" strike="noStrike" dirty="0">
                          <a:solidFill>
                            <a:srgbClr val="000000"/>
                          </a:solidFill>
                          <a:effectLst/>
                          <a:latin typeface="+mn-lt"/>
                        </a:rPr>
                        <a:t>49%</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solidFill>
                      <a:srgbClr val="FFC000"/>
                    </a:solidFill>
                  </a:tcPr>
                </a:tc>
                <a:tc>
                  <a:txBody>
                    <a:bodyPr/>
                    <a:lstStyle/>
                    <a:p>
                      <a:pPr algn="ctr" fontAlgn="ctr"/>
                      <a:r>
                        <a:rPr lang="en-US" sz="1800" b="0" i="0" u="none" strike="noStrike" dirty="0">
                          <a:solidFill>
                            <a:srgbClr val="000000"/>
                          </a:solidFill>
                          <a:effectLst/>
                          <a:latin typeface="+mn-lt"/>
                        </a:rPr>
                        <a:t>65%</a:t>
                      </a:r>
                    </a:p>
                  </a:txBody>
                  <a:tcPr marL="4763" marR="4763" marT="4763" marB="0" anchor="ctr">
                    <a:lnL w="12700" cap="flat" cmpd="sng" algn="ctr">
                      <a:solidFill>
                        <a:schemeClr val="accent3"/>
                      </a:solidFill>
                      <a:prstDash val="solid"/>
                      <a:round/>
                      <a:headEnd type="none" w="med" len="med"/>
                      <a:tailEnd type="none" w="med" len="med"/>
                    </a:lnL>
                    <a:lnT w="38100" cap="flat" cmpd="sng" algn="ctr">
                      <a:solidFill>
                        <a:schemeClr val="accent3"/>
                      </a:solidFill>
                      <a:prstDash val="solid"/>
                      <a:round/>
                      <a:headEnd type="none" w="med" len="med"/>
                      <a:tailEnd type="none" w="med" len="med"/>
                    </a:lnT>
                    <a:solidFill>
                      <a:srgbClr val="FFC000"/>
                    </a:solidFill>
                  </a:tcPr>
                </a:tc>
                <a:extLst>
                  <a:ext uri="{0D108BD9-81ED-4DB2-BD59-A6C34878D82A}">
                    <a16:rowId xmlns:a16="http://schemas.microsoft.com/office/drawing/2014/main" val="1963344676"/>
                  </a:ext>
                </a:extLst>
              </a:tr>
              <a:tr h="437525">
                <a:tc>
                  <a:txBody>
                    <a:bodyPr/>
                    <a:lstStyle/>
                    <a:p>
                      <a:pPr algn="ctr" fontAlgn="b"/>
                      <a:r>
                        <a:rPr lang="en-US" sz="1800" b="0" i="0" u="none" strike="noStrike">
                          <a:solidFill>
                            <a:srgbClr val="000000"/>
                          </a:solidFill>
                          <a:effectLst/>
                          <a:latin typeface="+mn-lt"/>
                        </a:rPr>
                        <a:t>Use/Health</a:t>
                      </a:r>
                    </a:p>
                  </a:txBody>
                  <a:tcPr marL="4763" marR="4763" marT="4763" marB="0" anchor="ctr"/>
                </a:tc>
                <a:tc>
                  <a:txBody>
                    <a:bodyPr/>
                    <a:lstStyle/>
                    <a:p>
                      <a:pPr algn="ctr" fontAlgn="ctr"/>
                      <a:r>
                        <a:rPr lang="en-US" sz="1800" b="1" i="0" u="none" strike="noStrike" dirty="0">
                          <a:solidFill>
                            <a:srgbClr val="000000"/>
                          </a:solidFill>
                          <a:effectLst/>
                          <a:latin typeface="+mn-lt"/>
                          <a:ea typeface="Arial" panose="020B0604020202020204" pitchFamily="34" charset="0"/>
                        </a:rPr>
                        <a:t>47%</a:t>
                      </a:r>
                      <a:endParaRPr lang="en-US" sz="1800" b="1" i="0" u="none" strike="noStrike" dirty="0">
                        <a:solidFill>
                          <a:srgbClr val="000000"/>
                        </a:solidFill>
                        <a:effectLst/>
                        <a:latin typeface="+mn-lt"/>
                      </a:endParaRP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47%</a:t>
                      </a:r>
                    </a:p>
                  </a:txBody>
                  <a:tcPr marL="4763" marR="4763" marT="476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FC000"/>
                    </a:solidFill>
                  </a:tcPr>
                </a:tc>
                <a:tc>
                  <a:txBody>
                    <a:bodyPr/>
                    <a:lstStyle/>
                    <a:p>
                      <a:pPr algn="ctr" fontAlgn="ctr"/>
                      <a:r>
                        <a:rPr lang="en-US" sz="1800" b="0" i="0" u="none" strike="noStrike">
                          <a:solidFill>
                            <a:srgbClr val="000000"/>
                          </a:solidFill>
                          <a:effectLst/>
                          <a:latin typeface="+mn-lt"/>
                        </a:rPr>
                        <a:t>21%</a:t>
                      </a:r>
                    </a:p>
                  </a:txBody>
                  <a:tcPr marL="4763" marR="4763" marT="4763" marB="0" anchor="ctr">
                    <a:lnL w="381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43%</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60%</a:t>
                      </a:r>
                    </a:p>
                  </a:txBody>
                  <a:tcPr marL="4763" marR="4763" marT="4763" marB="0" anchor="ctr">
                    <a:lnL w="12700" cap="flat" cmpd="sng" algn="ctr">
                      <a:solidFill>
                        <a:schemeClr val="accent3"/>
                      </a:solidFill>
                      <a:prstDash val="solid"/>
                      <a:round/>
                      <a:headEnd type="none" w="med" len="med"/>
                      <a:tailEnd type="none" w="med" len="med"/>
                    </a:lnL>
                    <a:solidFill>
                      <a:srgbClr val="FFC000"/>
                    </a:solidFill>
                  </a:tcPr>
                </a:tc>
                <a:extLst>
                  <a:ext uri="{0D108BD9-81ED-4DB2-BD59-A6C34878D82A}">
                    <a16:rowId xmlns:a16="http://schemas.microsoft.com/office/drawing/2014/main" val="1198966674"/>
                  </a:ext>
                </a:extLst>
              </a:tr>
              <a:tr h="437525">
                <a:tc>
                  <a:txBody>
                    <a:bodyPr/>
                    <a:lstStyle/>
                    <a:p>
                      <a:pPr algn="ctr" fontAlgn="b"/>
                      <a:r>
                        <a:rPr lang="en-US" sz="1800" b="0" i="0" u="none" strike="noStrike">
                          <a:solidFill>
                            <a:srgbClr val="000000"/>
                          </a:solidFill>
                          <a:effectLst/>
                          <a:latin typeface="+mn-lt"/>
                        </a:rPr>
                        <a:t>Use/COVID</a:t>
                      </a:r>
                    </a:p>
                  </a:txBody>
                  <a:tcPr marL="4763" marR="4763" marT="4763" marB="0" anchor="ctr"/>
                </a:tc>
                <a:tc>
                  <a:txBody>
                    <a:bodyPr/>
                    <a:lstStyle/>
                    <a:p>
                      <a:pPr algn="ctr" fontAlgn="ctr"/>
                      <a:r>
                        <a:rPr lang="en-US" sz="1800" b="1" i="0" u="none" strike="noStrike" dirty="0">
                          <a:solidFill>
                            <a:srgbClr val="000000"/>
                          </a:solidFill>
                          <a:effectLst/>
                          <a:latin typeface="+mn-lt"/>
                        </a:rPr>
                        <a:t>46%</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29%</a:t>
                      </a:r>
                    </a:p>
                  </a:txBody>
                  <a:tcPr marL="4763" marR="4763" marT="476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43%</a:t>
                      </a:r>
                    </a:p>
                  </a:txBody>
                  <a:tcPr marL="4763" marR="4763" marT="4763" marB="0" anchor="ctr">
                    <a:lnL w="381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42%</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51%</a:t>
                      </a:r>
                    </a:p>
                  </a:txBody>
                  <a:tcPr marL="4763" marR="4763" marT="4763" marB="0" anchor="ctr">
                    <a:lnL w="12700" cap="flat" cmpd="sng" algn="ctr">
                      <a:solidFill>
                        <a:schemeClr val="accent3"/>
                      </a:solidFill>
                      <a:prstDash val="solid"/>
                      <a:round/>
                      <a:headEnd type="none" w="med" len="med"/>
                      <a:tailEnd type="none" w="med" len="med"/>
                    </a:lnL>
                    <a:solidFill>
                      <a:srgbClr val="FFC000"/>
                    </a:solidFill>
                  </a:tcPr>
                </a:tc>
                <a:extLst>
                  <a:ext uri="{0D108BD9-81ED-4DB2-BD59-A6C34878D82A}">
                    <a16:rowId xmlns:a16="http://schemas.microsoft.com/office/drawing/2014/main" val="1243046929"/>
                  </a:ext>
                </a:extLst>
              </a:tr>
              <a:tr h="437525">
                <a:tc>
                  <a:txBody>
                    <a:bodyPr/>
                    <a:lstStyle/>
                    <a:p>
                      <a:pPr algn="ctr" fontAlgn="b"/>
                      <a:r>
                        <a:rPr lang="en-US" sz="1800" b="0" i="0" u="none" strike="noStrike">
                          <a:solidFill>
                            <a:srgbClr val="000000"/>
                          </a:solidFill>
                          <a:effectLst/>
                          <a:latin typeface="+mn-lt"/>
                        </a:rPr>
                        <a:t>^Generations</a:t>
                      </a:r>
                    </a:p>
                  </a:txBody>
                  <a:tcPr marL="4763" marR="4763" marT="4763" marB="0" anchor="ctr"/>
                </a:tc>
                <a:tc>
                  <a:txBody>
                    <a:bodyPr/>
                    <a:lstStyle/>
                    <a:p>
                      <a:pPr algn="ctr" fontAlgn="ctr"/>
                      <a:r>
                        <a:rPr lang="en-US" sz="1800" b="1" i="0" u="none" strike="noStrike" dirty="0">
                          <a:solidFill>
                            <a:srgbClr val="000000"/>
                          </a:solidFill>
                          <a:effectLst/>
                          <a:latin typeface="+mn-lt"/>
                        </a:rPr>
                        <a:t>43%</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42%</a:t>
                      </a:r>
                    </a:p>
                  </a:txBody>
                  <a:tcPr marL="4763" marR="4763" marT="476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20%</a:t>
                      </a:r>
                    </a:p>
                  </a:txBody>
                  <a:tcPr marL="4763" marR="4763" marT="4763" marB="0" anchor="ctr">
                    <a:lnL w="381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42%</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FFC000"/>
                    </a:solidFill>
                  </a:tcPr>
                </a:tc>
                <a:tc>
                  <a:txBody>
                    <a:bodyPr/>
                    <a:lstStyle/>
                    <a:p>
                      <a:pPr algn="ctr" fontAlgn="ctr"/>
                      <a:r>
                        <a:rPr lang="en-US" sz="1800" b="0" i="0" u="none" strike="noStrike" dirty="0">
                          <a:solidFill>
                            <a:srgbClr val="000000"/>
                          </a:solidFill>
                          <a:effectLst/>
                          <a:latin typeface="+mn-lt"/>
                        </a:rPr>
                        <a:t>53%</a:t>
                      </a:r>
                    </a:p>
                  </a:txBody>
                  <a:tcPr marL="4763" marR="4763" marT="4763" marB="0" anchor="ctr">
                    <a:lnL w="12700" cap="flat" cmpd="sng" algn="ctr">
                      <a:solidFill>
                        <a:schemeClr val="accent3"/>
                      </a:solidFill>
                      <a:prstDash val="solid"/>
                      <a:round/>
                      <a:headEnd type="none" w="med" len="med"/>
                      <a:tailEnd type="none" w="med" len="med"/>
                    </a:lnL>
                    <a:solidFill>
                      <a:srgbClr val="FFC000"/>
                    </a:solidFill>
                  </a:tcPr>
                </a:tc>
                <a:extLst>
                  <a:ext uri="{0D108BD9-81ED-4DB2-BD59-A6C34878D82A}">
                    <a16:rowId xmlns:a16="http://schemas.microsoft.com/office/drawing/2014/main" val="1990026107"/>
                  </a:ext>
                </a:extLst>
              </a:tr>
              <a:tr h="437525">
                <a:tc>
                  <a:txBody>
                    <a:bodyPr/>
                    <a:lstStyle/>
                    <a:p>
                      <a:pPr algn="ctr" fontAlgn="b"/>
                      <a:r>
                        <a:rPr lang="en-US" sz="1800" b="0" i="0" u="none" strike="noStrike" dirty="0">
                          <a:solidFill>
                            <a:srgbClr val="000000"/>
                          </a:solidFill>
                          <a:effectLst/>
                          <a:latin typeface="+mn-lt"/>
                        </a:rPr>
                        <a:t>^Diversions</a:t>
                      </a:r>
                    </a:p>
                  </a:txBody>
                  <a:tcPr marL="4763" marR="4763" marT="4763" marB="0" anchor="ctr"/>
                </a:tc>
                <a:tc>
                  <a:txBody>
                    <a:bodyPr/>
                    <a:lstStyle/>
                    <a:p>
                      <a:pPr algn="ctr" fontAlgn="ctr"/>
                      <a:r>
                        <a:rPr lang="en-US" sz="1800" b="1" i="0" u="none" strike="noStrike" dirty="0">
                          <a:solidFill>
                            <a:srgbClr val="000000"/>
                          </a:solidFill>
                          <a:effectLst/>
                          <a:latin typeface="+mn-lt"/>
                        </a:rPr>
                        <a:t>39%</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28%</a:t>
                      </a:r>
                    </a:p>
                  </a:txBody>
                  <a:tcPr marL="4763" marR="4763" marT="476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16%</a:t>
                      </a:r>
                    </a:p>
                  </a:txBody>
                  <a:tcPr marL="4763" marR="4763" marT="4763" marB="0" anchor="ctr">
                    <a:lnL w="381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32%</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54%</a:t>
                      </a:r>
                    </a:p>
                  </a:txBody>
                  <a:tcPr marL="4763" marR="4763" marT="4763" marB="0" anchor="ctr">
                    <a:lnL w="12700" cap="flat" cmpd="sng" algn="ctr">
                      <a:solidFill>
                        <a:schemeClr val="accent3"/>
                      </a:solidFill>
                      <a:prstDash val="solid"/>
                      <a:round/>
                      <a:headEnd type="none" w="med" len="med"/>
                      <a:tailEnd type="none" w="med" len="med"/>
                    </a:lnL>
                    <a:solidFill>
                      <a:srgbClr val="FFC000"/>
                    </a:solidFill>
                  </a:tcPr>
                </a:tc>
                <a:extLst>
                  <a:ext uri="{0D108BD9-81ED-4DB2-BD59-A6C34878D82A}">
                    <a16:rowId xmlns:a16="http://schemas.microsoft.com/office/drawing/2014/main" val="480189450"/>
                  </a:ext>
                </a:extLst>
              </a:tr>
              <a:tr h="437525">
                <a:tc>
                  <a:txBody>
                    <a:bodyPr/>
                    <a:lstStyle/>
                    <a:p>
                      <a:pPr algn="ctr" fontAlgn="b"/>
                      <a:r>
                        <a:rPr lang="en-US" sz="1800" b="0" i="0" u="none" strike="noStrike">
                          <a:solidFill>
                            <a:srgbClr val="000000"/>
                          </a:solidFill>
                          <a:effectLst/>
                          <a:latin typeface="+mn-lt"/>
                        </a:rPr>
                        <a:t>Equity/Pollution</a:t>
                      </a:r>
                    </a:p>
                  </a:txBody>
                  <a:tcPr marL="4763" marR="4763" marT="4763" marB="0" anchor="ctr"/>
                </a:tc>
                <a:tc>
                  <a:txBody>
                    <a:bodyPr/>
                    <a:lstStyle/>
                    <a:p>
                      <a:pPr algn="ctr" fontAlgn="ctr"/>
                      <a:r>
                        <a:rPr lang="en-US" sz="1800" b="1" i="0" u="none" strike="noStrike" dirty="0">
                          <a:solidFill>
                            <a:srgbClr val="000000"/>
                          </a:solidFill>
                          <a:effectLst/>
                          <a:latin typeface="+mn-lt"/>
                        </a:rPr>
                        <a:t>39%</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28%</a:t>
                      </a:r>
                    </a:p>
                  </a:txBody>
                  <a:tcPr marL="4763" marR="4763" marT="476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25%</a:t>
                      </a:r>
                    </a:p>
                  </a:txBody>
                  <a:tcPr marL="4763" marR="4763" marT="4763" marB="0" anchor="ctr">
                    <a:lnL w="381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38%</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45%</a:t>
                      </a:r>
                    </a:p>
                  </a:txBody>
                  <a:tcPr marL="4763" marR="4763" marT="4763" marB="0" anchor="ctr">
                    <a:lnL w="12700" cap="flat" cmpd="sng" algn="ctr">
                      <a:solidFill>
                        <a:schemeClr val="accent3"/>
                      </a:solidFill>
                      <a:prstDash val="solid"/>
                      <a:round/>
                      <a:headEnd type="none" w="med" len="med"/>
                      <a:tailEnd type="none" w="med" len="med"/>
                    </a:lnL>
                    <a:solidFill>
                      <a:srgbClr val="FFC000"/>
                    </a:solidFill>
                  </a:tcPr>
                </a:tc>
                <a:extLst>
                  <a:ext uri="{0D108BD9-81ED-4DB2-BD59-A6C34878D82A}">
                    <a16:rowId xmlns:a16="http://schemas.microsoft.com/office/drawing/2014/main" val="4246048080"/>
                  </a:ext>
                </a:extLst>
              </a:tr>
              <a:tr h="437525">
                <a:tc>
                  <a:txBody>
                    <a:bodyPr/>
                    <a:lstStyle/>
                    <a:p>
                      <a:pPr algn="ctr" fontAlgn="b"/>
                      <a:r>
                        <a:rPr lang="en-US" sz="1800" b="0" i="0" u="none" strike="noStrike">
                          <a:solidFill>
                            <a:srgbClr val="000000"/>
                          </a:solidFill>
                          <a:effectLst/>
                          <a:latin typeface="+mn-lt"/>
                        </a:rPr>
                        <a:t>Equity/Access</a:t>
                      </a:r>
                    </a:p>
                  </a:txBody>
                  <a:tcPr marL="4763" marR="4763" marT="4763" marB="0" anchor="ctr"/>
                </a:tc>
                <a:tc>
                  <a:txBody>
                    <a:bodyPr/>
                    <a:lstStyle/>
                    <a:p>
                      <a:pPr algn="ctr" fontAlgn="ctr"/>
                      <a:r>
                        <a:rPr lang="en-US" sz="1800" b="1" i="0" u="none" strike="noStrike" dirty="0">
                          <a:solidFill>
                            <a:srgbClr val="000000"/>
                          </a:solidFill>
                          <a:effectLst/>
                          <a:latin typeface="+mn-lt"/>
                        </a:rPr>
                        <a:t>32%</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13%</a:t>
                      </a:r>
                    </a:p>
                  </a:txBody>
                  <a:tcPr marL="4763" marR="4763" marT="476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20%</a:t>
                      </a:r>
                    </a:p>
                  </a:txBody>
                  <a:tcPr marL="4763" marR="4763" marT="4763" marB="0" anchor="ctr">
                    <a:lnL w="381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a:solidFill>
                            <a:srgbClr val="000000"/>
                          </a:solidFill>
                          <a:effectLst/>
                          <a:latin typeface="+mn-lt"/>
                        </a:rPr>
                        <a:t>29%</a:t>
                      </a:r>
                    </a:p>
                  </a:txBody>
                  <a:tcPr marL="4763" marR="4763" marT="4763"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n-lt"/>
                        </a:rPr>
                        <a:t>39%</a:t>
                      </a:r>
                    </a:p>
                  </a:txBody>
                  <a:tcPr marL="4763" marR="4763" marT="4763"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873374224"/>
                  </a:ext>
                </a:extLst>
              </a:tr>
            </a:tbl>
          </a:graphicData>
        </a:graphic>
      </p:graphicFrame>
      <p:sp>
        <p:nvSpPr>
          <p:cNvPr id="3" name="Text Placeholder 2">
            <a:extLst>
              <a:ext uri="{FF2B5EF4-FFF2-40B4-BE49-F238E27FC236}">
                <a16:creationId xmlns:a16="http://schemas.microsoft.com/office/drawing/2014/main" id="{CBF107A2-1162-42D7-A8F6-67120E307565}"/>
              </a:ext>
            </a:extLst>
          </p:cNvPr>
          <p:cNvSpPr>
            <a:spLocks noGrp="1"/>
          </p:cNvSpPr>
          <p:nvPr>
            <p:ph type="body" sz="quarter" idx="10"/>
          </p:nvPr>
        </p:nvSpPr>
        <p:spPr/>
        <p:txBody>
          <a:bodyPr/>
          <a:lstStyle/>
          <a:p>
            <a:r>
              <a:rPr lang="en-US" dirty="0"/>
              <a:t>Q10. Here are some statements from </a:t>
            </a:r>
            <a:r>
              <a:rPr lang="en-US" u="sng" dirty="0"/>
              <a:t>opponents</a:t>
            </a:r>
            <a:r>
              <a:rPr lang="en-US" dirty="0"/>
              <a:t> of diverting funding from Program Open Space to help balance the state budget. Please let me know whether you think it is very convincing, somewhat convincing, or not convincing. ^Not Part of Split Sample</a:t>
            </a:r>
          </a:p>
        </p:txBody>
      </p:sp>
      <p:sp>
        <p:nvSpPr>
          <p:cNvPr id="4" name="TextBox 3">
            <a:extLst>
              <a:ext uri="{FF2B5EF4-FFF2-40B4-BE49-F238E27FC236}">
                <a16:creationId xmlns:a16="http://schemas.microsoft.com/office/drawing/2014/main" id="{0567D2D6-1A0E-43E7-8E1F-60D4ACFE233F}"/>
              </a:ext>
            </a:extLst>
          </p:cNvPr>
          <p:cNvSpPr txBox="1"/>
          <p:nvPr/>
        </p:nvSpPr>
        <p:spPr>
          <a:xfrm>
            <a:off x="0" y="1328484"/>
            <a:ext cx="9128760" cy="338554"/>
          </a:xfrm>
          <a:prstGeom prst="rect">
            <a:avLst/>
          </a:prstGeom>
          <a:noFill/>
        </p:spPr>
        <p:txBody>
          <a:bodyPr wrap="square" rtlCol="0">
            <a:spAutoFit/>
          </a:bodyPr>
          <a:lstStyle/>
          <a:p>
            <a:pPr algn="ctr"/>
            <a:r>
              <a:rPr lang="en-US" sz="1600" i="1" dirty="0"/>
              <a:t>(Very Convincing)</a:t>
            </a:r>
          </a:p>
        </p:txBody>
      </p:sp>
      <p:sp>
        <p:nvSpPr>
          <p:cNvPr id="7" name="Title 6">
            <a:extLst>
              <a:ext uri="{FF2B5EF4-FFF2-40B4-BE49-F238E27FC236}">
                <a16:creationId xmlns:a16="http://schemas.microsoft.com/office/drawing/2014/main" id="{DACD54CF-9506-45F7-980B-D704A4CAE12C}"/>
              </a:ext>
            </a:extLst>
          </p:cNvPr>
          <p:cNvSpPr>
            <a:spLocks noGrp="1"/>
          </p:cNvSpPr>
          <p:nvPr>
            <p:ph type="title"/>
          </p:nvPr>
        </p:nvSpPr>
        <p:spPr/>
        <p:txBody>
          <a:bodyPr>
            <a:normAutofit fontScale="90000"/>
          </a:bodyPr>
          <a:lstStyle/>
          <a:p>
            <a:r>
              <a:rPr lang="en-US" dirty="0"/>
              <a:t>Even those who consistently support diversion find the importance of getting outdoors during the pandemic a compelling rationale.</a:t>
            </a:r>
          </a:p>
        </p:txBody>
      </p:sp>
    </p:spTree>
    <p:extLst>
      <p:ext uri="{BB962C8B-B14F-4D97-AF65-F5344CB8AC3E}">
        <p14:creationId xmlns:p14="http://schemas.microsoft.com/office/powerpoint/2010/main" val="2367891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1AC8-FE49-43EF-97CB-2D15ED924095}"/>
              </a:ext>
            </a:extLst>
          </p:cNvPr>
          <p:cNvSpPr>
            <a:spLocks noGrp="1"/>
          </p:cNvSpPr>
          <p:nvPr>
            <p:ph type="title"/>
          </p:nvPr>
        </p:nvSpPr>
        <p:spPr/>
        <p:txBody>
          <a:bodyPr/>
          <a:lstStyle/>
          <a:p>
            <a:r>
              <a:rPr lang="en-US" dirty="0"/>
              <a:t>Views of Natural </a:t>
            </a:r>
            <a:br>
              <a:rPr lang="en-US" dirty="0"/>
            </a:br>
            <a:r>
              <a:rPr lang="en-US" dirty="0"/>
              <a:t>Climate Solutions</a:t>
            </a:r>
          </a:p>
        </p:txBody>
      </p:sp>
    </p:spTree>
    <p:extLst>
      <p:ext uri="{BB962C8B-B14F-4D97-AF65-F5344CB8AC3E}">
        <p14:creationId xmlns:p14="http://schemas.microsoft.com/office/powerpoint/2010/main" val="28592038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C96C0755-2826-49AF-9AD3-4678027A1ACF}"/>
              </a:ext>
            </a:extLst>
          </p:cNvPr>
          <p:cNvSpPr>
            <a:spLocks noGrp="1"/>
          </p:cNvSpPr>
          <p:nvPr>
            <p:ph type="body" sz="quarter" idx="10"/>
          </p:nvPr>
        </p:nvSpPr>
        <p:spPr/>
        <p:txBody>
          <a:bodyPr/>
          <a:lstStyle/>
          <a:p>
            <a:r>
              <a:rPr lang="en-US" dirty="0"/>
              <a:t>Q12.</a:t>
            </a:r>
          </a:p>
        </p:txBody>
      </p:sp>
      <p:graphicFrame>
        <p:nvGraphicFramePr>
          <p:cNvPr id="4" name="Chart 3">
            <a:extLst>
              <a:ext uri="{FF2B5EF4-FFF2-40B4-BE49-F238E27FC236}">
                <a16:creationId xmlns:a16="http://schemas.microsoft.com/office/drawing/2014/main" id="{6B5BB6D6-A570-4CCA-920A-EFA661B11950}"/>
              </a:ext>
            </a:extLst>
          </p:cNvPr>
          <p:cNvGraphicFramePr/>
          <p:nvPr>
            <p:extLst>
              <p:ext uri="{D42A27DB-BD31-4B8C-83A1-F6EECF244321}">
                <p14:modId xmlns:p14="http://schemas.microsoft.com/office/powerpoint/2010/main" val="1937883053"/>
              </p:ext>
            </p:extLst>
          </p:nvPr>
        </p:nvGraphicFramePr>
        <p:xfrm>
          <a:off x="385893" y="2299537"/>
          <a:ext cx="8098744" cy="4189197"/>
        </p:xfrm>
        <a:graphic>
          <a:graphicData uri="http://schemas.openxmlformats.org/drawingml/2006/chart">
            <c:chart xmlns:c="http://schemas.openxmlformats.org/drawingml/2006/chart" xmlns:r="http://schemas.openxmlformats.org/officeDocument/2006/relationships" r:id="rId2"/>
          </a:graphicData>
        </a:graphic>
      </p:graphicFrame>
      <p:sp>
        <p:nvSpPr>
          <p:cNvPr id="5" name="Right Bracket 4">
            <a:extLst>
              <a:ext uri="{FF2B5EF4-FFF2-40B4-BE49-F238E27FC236}">
                <a16:creationId xmlns:a16="http://schemas.microsoft.com/office/drawing/2014/main" id="{4D32C38D-0FAD-42A9-AB9F-5AB451296024}"/>
              </a:ext>
            </a:extLst>
          </p:cNvPr>
          <p:cNvSpPr/>
          <p:nvPr/>
        </p:nvSpPr>
        <p:spPr bwMode="auto">
          <a:xfrm>
            <a:off x="7658081" y="2464640"/>
            <a:ext cx="119572" cy="1014229"/>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20738"/>
            <a:endParaRPr lang="en-US" dirty="0">
              <a:solidFill>
                <a:prstClr val="black"/>
              </a:solidFill>
            </a:endParaRPr>
          </a:p>
        </p:txBody>
      </p:sp>
      <p:sp>
        <p:nvSpPr>
          <p:cNvPr id="6" name="Right Bracket 5">
            <a:extLst>
              <a:ext uri="{FF2B5EF4-FFF2-40B4-BE49-F238E27FC236}">
                <a16:creationId xmlns:a16="http://schemas.microsoft.com/office/drawing/2014/main" id="{54032D65-C3D1-476C-B983-D856840EC89C}"/>
              </a:ext>
            </a:extLst>
          </p:cNvPr>
          <p:cNvSpPr/>
          <p:nvPr/>
        </p:nvSpPr>
        <p:spPr bwMode="auto">
          <a:xfrm>
            <a:off x="3129312" y="4048144"/>
            <a:ext cx="119572" cy="1014230"/>
          </a:xfrm>
          <a:prstGeom prst="rightBracke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20738"/>
            <a:endParaRPr lang="en-US" dirty="0">
              <a:solidFill>
                <a:prstClr val="black"/>
              </a:solidFill>
            </a:endParaRPr>
          </a:p>
        </p:txBody>
      </p:sp>
      <p:sp>
        <p:nvSpPr>
          <p:cNvPr id="7" name="TextBox 6">
            <a:extLst>
              <a:ext uri="{FF2B5EF4-FFF2-40B4-BE49-F238E27FC236}">
                <a16:creationId xmlns:a16="http://schemas.microsoft.com/office/drawing/2014/main" id="{25BE03FF-E80A-40F3-B78A-9C945BEE7418}"/>
              </a:ext>
            </a:extLst>
          </p:cNvPr>
          <p:cNvSpPr txBox="1"/>
          <p:nvPr/>
        </p:nvSpPr>
        <p:spPr>
          <a:xfrm>
            <a:off x="7717867" y="2547790"/>
            <a:ext cx="1142936" cy="826765"/>
          </a:xfrm>
          <a:prstGeom prst="rect">
            <a:avLst/>
          </a:prstGeom>
          <a:noFill/>
        </p:spPr>
        <p:txBody>
          <a:bodyPr wrap="square" rtlCol="0">
            <a:spAutoFit/>
          </a:bodyPr>
          <a:lstStyle/>
          <a:p>
            <a:pPr algn="ctr">
              <a:lnSpc>
                <a:spcPts val="1900"/>
              </a:lnSpc>
            </a:pPr>
            <a:r>
              <a:rPr lang="en-US" b="1" dirty="0">
                <a:solidFill>
                  <a:schemeClr val="accent1"/>
                </a:solidFill>
              </a:rPr>
              <a:t>Total Support</a:t>
            </a:r>
            <a:br>
              <a:rPr lang="en-US" b="1" dirty="0">
                <a:solidFill>
                  <a:schemeClr val="accent1"/>
                </a:solidFill>
              </a:rPr>
            </a:br>
            <a:r>
              <a:rPr lang="en-US" b="1" dirty="0">
                <a:solidFill>
                  <a:schemeClr val="accent1"/>
                </a:solidFill>
              </a:rPr>
              <a:t>92%</a:t>
            </a:r>
          </a:p>
        </p:txBody>
      </p:sp>
      <p:sp>
        <p:nvSpPr>
          <p:cNvPr id="8" name="TextBox 7">
            <a:extLst>
              <a:ext uri="{FF2B5EF4-FFF2-40B4-BE49-F238E27FC236}">
                <a16:creationId xmlns:a16="http://schemas.microsoft.com/office/drawing/2014/main" id="{64B1F797-2B41-49A7-9E03-546F3143045D}"/>
              </a:ext>
            </a:extLst>
          </p:cNvPr>
          <p:cNvSpPr txBox="1"/>
          <p:nvPr/>
        </p:nvSpPr>
        <p:spPr>
          <a:xfrm>
            <a:off x="3248885" y="4142675"/>
            <a:ext cx="1049415" cy="826765"/>
          </a:xfrm>
          <a:prstGeom prst="rect">
            <a:avLst/>
          </a:prstGeom>
          <a:noFill/>
        </p:spPr>
        <p:txBody>
          <a:bodyPr wrap="square" rtlCol="0">
            <a:spAutoFit/>
          </a:bodyPr>
          <a:lstStyle/>
          <a:p>
            <a:pPr algn="ctr">
              <a:lnSpc>
                <a:spcPts val="1900"/>
              </a:lnSpc>
            </a:pPr>
            <a:r>
              <a:rPr lang="en-US" b="1" dirty="0">
                <a:solidFill>
                  <a:schemeClr val="accent4"/>
                </a:solidFill>
              </a:rPr>
              <a:t>Total Oppose</a:t>
            </a:r>
            <a:br>
              <a:rPr lang="en-US" b="1" dirty="0">
                <a:solidFill>
                  <a:schemeClr val="accent4"/>
                </a:solidFill>
              </a:rPr>
            </a:br>
            <a:r>
              <a:rPr lang="en-US" b="1" dirty="0">
                <a:solidFill>
                  <a:schemeClr val="accent4"/>
                </a:solidFill>
              </a:rPr>
              <a:t>5%</a:t>
            </a:r>
          </a:p>
        </p:txBody>
      </p:sp>
      <p:sp>
        <p:nvSpPr>
          <p:cNvPr id="10" name="Title 9">
            <a:extLst>
              <a:ext uri="{FF2B5EF4-FFF2-40B4-BE49-F238E27FC236}">
                <a16:creationId xmlns:a16="http://schemas.microsoft.com/office/drawing/2014/main" id="{1D6AEB79-7D31-4DDF-BEB2-71FF5E310DAA}"/>
              </a:ext>
            </a:extLst>
          </p:cNvPr>
          <p:cNvSpPr>
            <a:spLocks noGrp="1"/>
          </p:cNvSpPr>
          <p:nvPr>
            <p:ph type="title"/>
          </p:nvPr>
        </p:nvSpPr>
        <p:spPr/>
        <p:txBody>
          <a:bodyPr/>
          <a:lstStyle/>
          <a:p>
            <a:r>
              <a:rPr lang="en-US" dirty="0"/>
              <a:t>Natural climate solutions are overwhelmingly popular, with three in five “strongly” in support.</a:t>
            </a:r>
          </a:p>
        </p:txBody>
      </p:sp>
      <p:sp>
        <p:nvSpPr>
          <p:cNvPr id="14" name="TextBox 13">
            <a:extLst>
              <a:ext uri="{FF2B5EF4-FFF2-40B4-BE49-F238E27FC236}">
                <a16:creationId xmlns:a16="http://schemas.microsoft.com/office/drawing/2014/main" id="{FF72F26F-7A6B-49C4-BE83-A580BA300F31}"/>
              </a:ext>
            </a:extLst>
          </p:cNvPr>
          <p:cNvSpPr txBox="1"/>
          <p:nvPr/>
        </p:nvSpPr>
        <p:spPr>
          <a:xfrm>
            <a:off x="0" y="1231523"/>
            <a:ext cx="9144000" cy="923330"/>
          </a:xfrm>
          <a:prstGeom prst="rect">
            <a:avLst/>
          </a:prstGeom>
          <a:noFill/>
        </p:spPr>
        <p:txBody>
          <a:bodyPr wrap="square">
            <a:spAutoFit/>
          </a:bodyPr>
          <a:lstStyle/>
          <a:p>
            <a:pPr algn="ctr"/>
            <a:r>
              <a:rPr lang="en-US" i="1" dirty="0"/>
              <a:t>Conserving natural areas like forests, farms and wetlands naturally removes carbon from our air. Would you support or oppose Maryland working with farmers and forest owners to conserve natural areas like forests, farms, and wetlands that naturally remove carbon from our air? </a:t>
            </a:r>
          </a:p>
        </p:txBody>
      </p:sp>
    </p:spTree>
    <p:extLst>
      <p:ext uri="{BB962C8B-B14F-4D97-AF65-F5344CB8AC3E}">
        <p14:creationId xmlns:p14="http://schemas.microsoft.com/office/powerpoint/2010/main" val="716892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5CEC724-0090-4EEF-8BE1-3AFDA0AB03BE}"/>
              </a:ext>
            </a:extLst>
          </p:cNvPr>
          <p:cNvSpPr>
            <a:spLocks noGrp="1"/>
          </p:cNvSpPr>
          <p:nvPr>
            <p:ph type="body" sz="quarter" idx="10"/>
          </p:nvPr>
        </p:nvSpPr>
        <p:spPr/>
        <p:txBody>
          <a:bodyPr/>
          <a:lstStyle/>
          <a:p>
            <a:r>
              <a:rPr lang="en-US" dirty="0"/>
              <a:t>Q1.</a:t>
            </a:r>
          </a:p>
        </p:txBody>
      </p:sp>
      <p:graphicFrame>
        <p:nvGraphicFramePr>
          <p:cNvPr id="4" name="Chart 3">
            <a:extLst>
              <a:ext uri="{FF2B5EF4-FFF2-40B4-BE49-F238E27FC236}">
                <a16:creationId xmlns:a16="http://schemas.microsoft.com/office/drawing/2014/main" id="{48CE5383-27E8-4574-B336-9B1F0505D486}"/>
              </a:ext>
            </a:extLst>
          </p:cNvPr>
          <p:cNvGraphicFramePr/>
          <p:nvPr>
            <p:extLst>
              <p:ext uri="{D42A27DB-BD31-4B8C-83A1-F6EECF244321}">
                <p14:modId xmlns:p14="http://schemas.microsoft.com/office/powerpoint/2010/main" val="913817674"/>
              </p:ext>
            </p:extLst>
          </p:nvPr>
        </p:nvGraphicFramePr>
        <p:xfrm>
          <a:off x="181535" y="2322480"/>
          <a:ext cx="7671547" cy="41936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a:extLst>
              <a:ext uri="{FF2B5EF4-FFF2-40B4-BE49-F238E27FC236}">
                <a16:creationId xmlns:a16="http://schemas.microsoft.com/office/drawing/2014/main" id="{55826656-BE56-4D43-BFC6-8DED054A732C}"/>
              </a:ext>
            </a:extLst>
          </p:cNvPr>
          <p:cNvGraphicFramePr>
            <a:graphicFrameLocks noGrp="1"/>
          </p:cNvGraphicFramePr>
          <p:nvPr>
            <p:extLst>
              <p:ext uri="{D42A27DB-BD31-4B8C-83A1-F6EECF244321}">
                <p14:modId xmlns:p14="http://schemas.microsoft.com/office/powerpoint/2010/main" val="2156091348"/>
              </p:ext>
            </p:extLst>
          </p:nvPr>
        </p:nvGraphicFramePr>
        <p:xfrm>
          <a:off x="7728588" y="2422397"/>
          <a:ext cx="1375233" cy="3064003"/>
        </p:xfrm>
        <a:graphic>
          <a:graphicData uri="http://schemas.openxmlformats.org/drawingml/2006/table">
            <a:tbl>
              <a:tblPr>
                <a:tableStyleId>{93296810-A885-4BE3-A3E7-6D5BEEA58F35}</a:tableStyleId>
              </a:tblPr>
              <a:tblGrid>
                <a:gridCol w="626122">
                  <a:extLst>
                    <a:ext uri="{9D8B030D-6E8A-4147-A177-3AD203B41FA5}">
                      <a16:colId xmlns:a16="http://schemas.microsoft.com/office/drawing/2014/main" val="3004303717"/>
                    </a:ext>
                  </a:extLst>
                </a:gridCol>
                <a:gridCol w="749111">
                  <a:extLst>
                    <a:ext uri="{9D8B030D-6E8A-4147-A177-3AD203B41FA5}">
                      <a16:colId xmlns:a16="http://schemas.microsoft.com/office/drawing/2014/main" val="1297363540"/>
                    </a:ext>
                  </a:extLst>
                </a:gridCol>
              </a:tblGrid>
              <a:tr h="403532">
                <a:tc>
                  <a:txBody>
                    <a:bodyPr/>
                    <a:lstStyle/>
                    <a:p>
                      <a:pPr algn="ctr" fontAlgn="b"/>
                      <a:r>
                        <a:rPr lang="en-US" sz="1800" b="1" i="0" u="none" strike="noStrike" dirty="0">
                          <a:solidFill>
                            <a:schemeClr val="accent1"/>
                          </a:solidFill>
                          <a:effectLst/>
                          <a:latin typeface="+mn-lt"/>
                        </a:rPr>
                        <a:t>Total Fav.</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mn-lt"/>
                        </a:rPr>
                        <a:t>Total Unfav.</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49730109"/>
                  </a:ext>
                </a:extLst>
              </a:tr>
              <a:tr h="722141">
                <a:tc>
                  <a:txBody>
                    <a:bodyPr/>
                    <a:lstStyle/>
                    <a:p>
                      <a:pPr algn="ctr" fontAlgn="ctr"/>
                      <a:r>
                        <a:rPr lang="en-US" sz="1800" b="1" i="0" u="none" strike="noStrike" dirty="0">
                          <a:solidFill>
                            <a:schemeClr val="accent1"/>
                          </a:solidFill>
                          <a:effectLst/>
                          <a:latin typeface="+mn-lt"/>
                        </a:rPr>
                        <a:t>76%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dirty="0">
                          <a:solidFill>
                            <a:schemeClr val="accent4"/>
                          </a:solidFill>
                          <a:effectLst/>
                          <a:latin typeface="+mn-lt"/>
                        </a:rPr>
                        <a:t>19%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87654801"/>
                  </a:ext>
                </a:extLst>
              </a:tr>
              <a:tr h="1788459">
                <a:tc>
                  <a:txBody>
                    <a:bodyPr/>
                    <a:lstStyle/>
                    <a:p>
                      <a:pPr algn="ctr" fontAlgn="ctr"/>
                      <a:r>
                        <a:rPr lang="en-US" sz="1800" b="1" i="0" u="none" strike="noStrike" dirty="0">
                          <a:solidFill>
                            <a:schemeClr val="accent1"/>
                          </a:solidFill>
                          <a:effectLst/>
                          <a:latin typeface="+mn-lt"/>
                        </a:rPr>
                        <a:t>52%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dirty="0">
                          <a:solidFill>
                            <a:schemeClr val="accent4"/>
                          </a:solidFill>
                          <a:effectLst/>
                          <a:latin typeface="+mn-lt"/>
                        </a:rPr>
                        <a:t>21%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99905901"/>
                  </a:ext>
                </a:extLst>
              </a:tr>
            </a:tbl>
          </a:graphicData>
        </a:graphic>
      </p:graphicFrame>
      <p:sp>
        <p:nvSpPr>
          <p:cNvPr id="7" name="Title 6">
            <a:extLst>
              <a:ext uri="{FF2B5EF4-FFF2-40B4-BE49-F238E27FC236}">
                <a16:creationId xmlns:a16="http://schemas.microsoft.com/office/drawing/2014/main" id="{1F21815A-6E8D-4B7C-8000-8BC58343CC48}"/>
              </a:ext>
            </a:extLst>
          </p:cNvPr>
          <p:cNvSpPr>
            <a:spLocks noGrp="1"/>
          </p:cNvSpPr>
          <p:nvPr>
            <p:ph type="title"/>
          </p:nvPr>
        </p:nvSpPr>
        <p:spPr>
          <a:xfrm>
            <a:off x="0" y="110238"/>
            <a:ext cx="9144000" cy="1541681"/>
          </a:xfrm>
        </p:spPr>
        <p:txBody>
          <a:bodyPr>
            <a:normAutofit/>
          </a:bodyPr>
          <a:lstStyle/>
          <a:p>
            <a:r>
              <a:rPr lang="en-US" dirty="0"/>
              <a:t>Three-quarters have a favorable view </a:t>
            </a:r>
            <a:br>
              <a:rPr lang="en-US" dirty="0"/>
            </a:br>
            <a:r>
              <a:rPr lang="en-US" dirty="0"/>
              <a:t>of the governor, and a majority sees </a:t>
            </a:r>
            <a:br>
              <a:rPr lang="en-US" dirty="0"/>
            </a:br>
            <a:r>
              <a:rPr lang="en-US" dirty="0"/>
              <a:t>the Legislature positively.</a:t>
            </a:r>
          </a:p>
        </p:txBody>
      </p:sp>
      <p:sp>
        <p:nvSpPr>
          <p:cNvPr id="9" name="TextBox 8">
            <a:extLst>
              <a:ext uri="{FF2B5EF4-FFF2-40B4-BE49-F238E27FC236}">
                <a16:creationId xmlns:a16="http://schemas.microsoft.com/office/drawing/2014/main" id="{87B9279F-B519-4F6B-A39A-DF3FE026647F}"/>
              </a:ext>
            </a:extLst>
          </p:cNvPr>
          <p:cNvSpPr txBox="1"/>
          <p:nvPr/>
        </p:nvSpPr>
        <p:spPr>
          <a:xfrm>
            <a:off x="268941" y="1493705"/>
            <a:ext cx="8733865" cy="615553"/>
          </a:xfrm>
          <a:prstGeom prst="rect">
            <a:avLst/>
          </a:prstGeom>
          <a:noFill/>
        </p:spPr>
        <p:txBody>
          <a:bodyPr wrap="square">
            <a:spAutoFit/>
          </a:bodyPr>
          <a:lstStyle/>
          <a:p>
            <a:pPr algn="ctr"/>
            <a:r>
              <a:rPr lang="en-US" sz="1700" i="1" dirty="0">
                <a:effectLst/>
                <a:ea typeface="Times New Roman" panose="02020603050405020304" pitchFamily="18" charset="0"/>
                <a:cs typeface="CG Times"/>
              </a:rPr>
              <a:t>I’m going to mention a few people and organizations that are active in public life.  Please tell me whether you have an overall favorable or unfavorable opinion of that person or organization.</a:t>
            </a:r>
            <a:endParaRPr lang="en-US" sz="1700" i="1" dirty="0"/>
          </a:p>
        </p:txBody>
      </p:sp>
    </p:spTree>
    <p:extLst>
      <p:ext uri="{BB962C8B-B14F-4D97-AF65-F5344CB8AC3E}">
        <p14:creationId xmlns:p14="http://schemas.microsoft.com/office/powerpoint/2010/main" val="41032239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AA7B1-BAFE-4EF3-8F2B-7A44EB89EAA9}"/>
              </a:ext>
            </a:extLst>
          </p:cNvPr>
          <p:cNvSpPr>
            <a:spLocks noGrp="1"/>
          </p:cNvSpPr>
          <p:nvPr>
            <p:ph type="title"/>
          </p:nvPr>
        </p:nvSpPr>
        <p:spPr/>
        <p:txBody>
          <a:bodyPr/>
          <a:lstStyle/>
          <a:p>
            <a:r>
              <a:rPr lang="en-US" dirty="0"/>
              <a:t>This support is broadly consistent across gender, age and race or ethnicity.</a:t>
            </a:r>
          </a:p>
        </p:txBody>
      </p:sp>
      <p:sp>
        <p:nvSpPr>
          <p:cNvPr id="3" name="Text Placeholder 2">
            <a:extLst>
              <a:ext uri="{FF2B5EF4-FFF2-40B4-BE49-F238E27FC236}">
                <a16:creationId xmlns:a16="http://schemas.microsoft.com/office/drawing/2014/main" id="{25F06E91-2C87-442D-8616-0CBD38B120F8}"/>
              </a:ext>
            </a:extLst>
          </p:cNvPr>
          <p:cNvSpPr>
            <a:spLocks noGrp="1"/>
          </p:cNvSpPr>
          <p:nvPr>
            <p:ph type="body" sz="quarter" idx="10"/>
          </p:nvPr>
        </p:nvSpPr>
        <p:spPr/>
        <p:txBody>
          <a:bodyPr/>
          <a:lstStyle/>
          <a:p>
            <a:r>
              <a:rPr lang="en-US" dirty="0"/>
              <a:t>Q12. </a:t>
            </a:r>
            <a:r>
              <a:rPr lang="en-US" i="1" dirty="0"/>
              <a:t>Conserving natural areas like forests, farms and wetlands naturally removes carbon from our air. Would you support or oppose Maryland working with farmers and forest owners to conserve natural areas like forests, farms, and wetlands that naturally remove carbon from our air? </a:t>
            </a:r>
          </a:p>
        </p:txBody>
      </p:sp>
      <p:graphicFrame>
        <p:nvGraphicFramePr>
          <p:cNvPr id="4" name="Chart 3">
            <a:extLst>
              <a:ext uri="{FF2B5EF4-FFF2-40B4-BE49-F238E27FC236}">
                <a16:creationId xmlns:a16="http://schemas.microsoft.com/office/drawing/2014/main" id="{91126608-6DE5-4950-9DF5-E32E8879CDEF}"/>
              </a:ext>
            </a:extLst>
          </p:cNvPr>
          <p:cNvGraphicFramePr/>
          <p:nvPr>
            <p:extLst>
              <p:ext uri="{D42A27DB-BD31-4B8C-83A1-F6EECF244321}">
                <p14:modId xmlns:p14="http://schemas.microsoft.com/office/powerpoint/2010/main" val="2476873021"/>
              </p:ext>
            </p:extLst>
          </p:nvPr>
        </p:nvGraphicFramePr>
        <p:xfrm>
          <a:off x="134556" y="1760376"/>
          <a:ext cx="8794840" cy="469941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4DA094A-662A-4059-A087-DAD9ACF2910A}"/>
              </a:ext>
            </a:extLst>
          </p:cNvPr>
          <p:cNvSpPr txBox="1"/>
          <p:nvPr/>
        </p:nvSpPr>
        <p:spPr>
          <a:xfrm>
            <a:off x="1262210" y="1475487"/>
            <a:ext cx="6619581" cy="369332"/>
          </a:xfrm>
          <a:prstGeom prst="rect">
            <a:avLst/>
          </a:prstGeom>
          <a:noFill/>
        </p:spPr>
        <p:txBody>
          <a:bodyPr wrap="square">
            <a:spAutoFit/>
          </a:bodyPr>
          <a:lstStyle/>
          <a:p>
            <a:pPr algn="ctr"/>
            <a:r>
              <a:rPr lang="en-US" i="1" dirty="0"/>
              <a:t>Support for NCS by Gender, Age &amp; Race/Ethnicity</a:t>
            </a:r>
          </a:p>
        </p:txBody>
      </p:sp>
      <p:cxnSp>
        <p:nvCxnSpPr>
          <p:cNvPr id="7" name="Straight Connector 6">
            <a:extLst>
              <a:ext uri="{FF2B5EF4-FFF2-40B4-BE49-F238E27FC236}">
                <a16:creationId xmlns:a16="http://schemas.microsoft.com/office/drawing/2014/main" id="{DA6FBBE5-9D6B-4DD0-9987-D133162BEA84}"/>
              </a:ext>
            </a:extLst>
          </p:cNvPr>
          <p:cNvCxnSpPr/>
          <p:nvPr/>
        </p:nvCxnSpPr>
        <p:spPr>
          <a:xfrm>
            <a:off x="466283" y="3173152"/>
            <a:ext cx="8417325" cy="0"/>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5972F410-3C5E-4B5E-AEDE-F394B4A4C599}"/>
              </a:ext>
            </a:extLst>
          </p:cNvPr>
          <p:cNvCxnSpPr/>
          <p:nvPr/>
        </p:nvCxnSpPr>
        <p:spPr>
          <a:xfrm>
            <a:off x="418847" y="4760731"/>
            <a:ext cx="8417325" cy="0"/>
          </a:xfrm>
          <a:prstGeom prst="line">
            <a:avLst/>
          </a:prstGeom>
          <a:ln w="381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54566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AA7B1-BAFE-4EF3-8F2B-7A44EB89EAA9}"/>
              </a:ext>
            </a:extLst>
          </p:cNvPr>
          <p:cNvSpPr>
            <a:spLocks noGrp="1"/>
          </p:cNvSpPr>
          <p:nvPr>
            <p:ph type="title"/>
          </p:nvPr>
        </p:nvSpPr>
        <p:spPr/>
        <p:txBody>
          <a:bodyPr/>
          <a:lstStyle/>
          <a:p>
            <a:r>
              <a:rPr lang="en-US" dirty="0"/>
              <a:t>And support is near-universal across </a:t>
            </a:r>
            <a:br>
              <a:rPr lang="en-US" dirty="0"/>
            </a:br>
            <a:r>
              <a:rPr lang="en-US" dirty="0"/>
              <a:t>party, county and type of area.</a:t>
            </a:r>
          </a:p>
        </p:txBody>
      </p:sp>
      <p:sp>
        <p:nvSpPr>
          <p:cNvPr id="3" name="Text Placeholder 2">
            <a:extLst>
              <a:ext uri="{FF2B5EF4-FFF2-40B4-BE49-F238E27FC236}">
                <a16:creationId xmlns:a16="http://schemas.microsoft.com/office/drawing/2014/main" id="{25F06E91-2C87-442D-8616-0CBD38B120F8}"/>
              </a:ext>
            </a:extLst>
          </p:cNvPr>
          <p:cNvSpPr>
            <a:spLocks noGrp="1"/>
          </p:cNvSpPr>
          <p:nvPr>
            <p:ph type="body" sz="quarter" idx="10"/>
          </p:nvPr>
        </p:nvSpPr>
        <p:spPr/>
        <p:txBody>
          <a:bodyPr/>
          <a:lstStyle/>
          <a:p>
            <a:r>
              <a:rPr lang="en-US" dirty="0"/>
              <a:t>Q12. </a:t>
            </a:r>
            <a:r>
              <a:rPr lang="en-US" i="1" dirty="0"/>
              <a:t>Conserving natural areas like forests, farms and wetlands naturally removes carbon from our air. Would you support or oppose Maryland working with farmers and forest owners to conserve natural areas like forests, farms, and wetlands that naturally remove carbon from our air? </a:t>
            </a:r>
          </a:p>
        </p:txBody>
      </p:sp>
      <p:graphicFrame>
        <p:nvGraphicFramePr>
          <p:cNvPr id="4" name="Chart 3">
            <a:extLst>
              <a:ext uri="{FF2B5EF4-FFF2-40B4-BE49-F238E27FC236}">
                <a16:creationId xmlns:a16="http://schemas.microsoft.com/office/drawing/2014/main" id="{91126608-6DE5-4950-9DF5-E32E8879CDEF}"/>
              </a:ext>
            </a:extLst>
          </p:cNvPr>
          <p:cNvGraphicFramePr/>
          <p:nvPr>
            <p:extLst>
              <p:ext uri="{D42A27DB-BD31-4B8C-83A1-F6EECF244321}">
                <p14:modId xmlns:p14="http://schemas.microsoft.com/office/powerpoint/2010/main" val="48594701"/>
              </p:ext>
            </p:extLst>
          </p:nvPr>
        </p:nvGraphicFramePr>
        <p:xfrm>
          <a:off x="134556" y="1553896"/>
          <a:ext cx="8794840" cy="469941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4DA094A-662A-4059-A087-DAD9ACF2910A}"/>
              </a:ext>
            </a:extLst>
          </p:cNvPr>
          <p:cNvSpPr txBox="1"/>
          <p:nvPr/>
        </p:nvSpPr>
        <p:spPr>
          <a:xfrm>
            <a:off x="1262209" y="1143818"/>
            <a:ext cx="6619581" cy="369332"/>
          </a:xfrm>
          <a:prstGeom prst="rect">
            <a:avLst/>
          </a:prstGeom>
          <a:noFill/>
        </p:spPr>
        <p:txBody>
          <a:bodyPr wrap="square">
            <a:spAutoFit/>
          </a:bodyPr>
          <a:lstStyle/>
          <a:p>
            <a:pPr algn="ctr"/>
            <a:r>
              <a:rPr lang="en-US" i="1" dirty="0"/>
              <a:t>Support for NCS by Party, County &amp; Type of Area</a:t>
            </a:r>
          </a:p>
        </p:txBody>
      </p:sp>
      <p:cxnSp>
        <p:nvCxnSpPr>
          <p:cNvPr id="7" name="Straight Connector 6">
            <a:extLst>
              <a:ext uri="{FF2B5EF4-FFF2-40B4-BE49-F238E27FC236}">
                <a16:creationId xmlns:a16="http://schemas.microsoft.com/office/drawing/2014/main" id="{DA6FBBE5-9D6B-4DD0-9987-D133162BEA84}"/>
              </a:ext>
            </a:extLst>
          </p:cNvPr>
          <p:cNvCxnSpPr/>
          <p:nvPr/>
        </p:nvCxnSpPr>
        <p:spPr>
          <a:xfrm>
            <a:off x="466283" y="3023452"/>
            <a:ext cx="8417325" cy="0"/>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5972F410-3C5E-4B5E-AEDE-F394B4A4C599}"/>
              </a:ext>
            </a:extLst>
          </p:cNvPr>
          <p:cNvCxnSpPr/>
          <p:nvPr/>
        </p:nvCxnSpPr>
        <p:spPr>
          <a:xfrm>
            <a:off x="418847" y="4592863"/>
            <a:ext cx="8417325" cy="0"/>
          </a:xfrm>
          <a:prstGeom prst="line">
            <a:avLst/>
          </a:prstGeom>
          <a:ln w="381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757708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8655D-B4D9-48CF-9F72-50D8EF010CDC}"/>
              </a:ext>
            </a:extLst>
          </p:cNvPr>
          <p:cNvSpPr>
            <a:spLocks noGrp="1"/>
          </p:cNvSpPr>
          <p:nvPr>
            <p:ph type="title"/>
          </p:nvPr>
        </p:nvSpPr>
        <p:spPr/>
        <p:txBody>
          <a:bodyPr/>
          <a:lstStyle/>
          <a:p>
            <a:r>
              <a:rPr lang="en-US" dirty="0"/>
              <a:t>Conclusions</a:t>
            </a:r>
          </a:p>
        </p:txBody>
      </p:sp>
    </p:spTree>
    <p:extLst>
      <p:ext uri="{BB962C8B-B14F-4D97-AF65-F5344CB8AC3E}">
        <p14:creationId xmlns:p14="http://schemas.microsoft.com/office/powerpoint/2010/main" val="42724681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632E1-3298-4CAB-9952-CF63D16ABC04}"/>
              </a:ext>
            </a:extLst>
          </p:cNvPr>
          <p:cNvSpPr>
            <a:spLocks noGrp="1"/>
          </p:cNvSpPr>
          <p:nvPr>
            <p:ph type="title"/>
          </p:nvPr>
        </p:nvSpPr>
        <p:spPr/>
        <p:txBody>
          <a:bodyPr/>
          <a:lstStyle/>
          <a:p>
            <a:r>
              <a:rPr lang="en-US" dirty="0"/>
              <a:t>Conclusions</a:t>
            </a:r>
          </a:p>
        </p:txBody>
      </p:sp>
      <p:sp>
        <p:nvSpPr>
          <p:cNvPr id="3" name="Text Placeholder 2">
            <a:extLst>
              <a:ext uri="{FF2B5EF4-FFF2-40B4-BE49-F238E27FC236}">
                <a16:creationId xmlns:a16="http://schemas.microsoft.com/office/drawing/2014/main" id="{5C120808-3873-4C34-9F1E-B1432426FEDD}"/>
              </a:ext>
            </a:extLst>
          </p:cNvPr>
          <p:cNvSpPr>
            <a:spLocks noGrp="1"/>
          </p:cNvSpPr>
          <p:nvPr>
            <p:ph type="body" sz="quarter" idx="10"/>
          </p:nvPr>
        </p:nvSpPr>
        <p:spPr/>
        <p:txBody>
          <a:bodyPr/>
          <a:lstStyle/>
          <a:p>
            <a:endParaRPr lang="en-US"/>
          </a:p>
        </p:txBody>
      </p:sp>
      <p:sp>
        <p:nvSpPr>
          <p:cNvPr id="4" name="Text Placeholder 3">
            <a:extLst>
              <a:ext uri="{FF2B5EF4-FFF2-40B4-BE49-F238E27FC236}">
                <a16:creationId xmlns:a16="http://schemas.microsoft.com/office/drawing/2014/main" id="{55C09366-B352-4498-B61F-3F7917F42A61}"/>
              </a:ext>
            </a:extLst>
          </p:cNvPr>
          <p:cNvSpPr>
            <a:spLocks noGrp="1"/>
          </p:cNvSpPr>
          <p:nvPr>
            <p:ph type="body" sz="quarter" idx="11"/>
          </p:nvPr>
        </p:nvSpPr>
        <p:spPr>
          <a:xfrm>
            <a:off x="117871" y="668640"/>
            <a:ext cx="8908257" cy="5218066"/>
          </a:xfrm>
        </p:spPr>
        <p:txBody>
          <a:bodyPr/>
          <a:lstStyle/>
          <a:p>
            <a:pPr algn="just"/>
            <a:r>
              <a:rPr lang="en-US" sz="2200" dirty="0"/>
              <a:t>Maryland voters broadly, and strongly, support Program Open Space and see its funding mechanism as appropriate. Substantial margins back the program across major demographic, geographic and party lines.</a:t>
            </a:r>
          </a:p>
          <a:p>
            <a:pPr algn="just"/>
            <a:r>
              <a:rPr lang="en-US" sz="2200" dirty="0"/>
              <a:t>They oppose diverting funding from Program Open Space by a two-to-one margin; after a balanced exchange of pros and cons, a majority still opposes diversion.</a:t>
            </a:r>
          </a:p>
          <a:p>
            <a:pPr algn="just"/>
            <a:r>
              <a:rPr lang="en-US" sz="2200" dirty="0"/>
              <a:t>The best arguments in favor of protecting Program Open Space allocations have to do with water quality, generational responsibility, and the importance of open spaces for overall health during the pandemic.</a:t>
            </a:r>
          </a:p>
          <a:p>
            <a:pPr algn="just"/>
            <a:r>
              <a:rPr lang="en-US" sz="2200" dirty="0"/>
              <a:t>Voters’ top priorities for program investments center on water quality, preventing pollution, and protecting fish and wildlife. Relatively speaking, creating new state parks or hunting and fishing opportunities are low priorities.</a:t>
            </a:r>
          </a:p>
          <a:p>
            <a:pPr algn="just"/>
            <a:r>
              <a:rPr lang="en-US" sz="2200" dirty="0"/>
              <a:t>Awareness of Program Open Space is very low, as earlier polling showed.</a:t>
            </a:r>
          </a:p>
          <a:p>
            <a:pPr algn="just"/>
            <a:r>
              <a:rPr lang="en-US" sz="2200" dirty="0"/>
              <a:t>There is near-universal support for the state working with farmers and forest owners on natural climate solutions.</a:t>
            </a:r>
          </a:p>
        </p:txBody>
      </p:sp>
    </p:spTree>
    <p:extLst>
      <p:ext uri="{BB962C8B-B14F-4D97-AF65-F5344CB8AC3E}">
        <p14:creationId xmlns:p14="http://schemas.microsoft.com/office/powerpoint/2010/main" val="10592822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6740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B240291-FCCC-42AD-BA93-72A5D7F09A56}"/>
              </a:ext>
            </a:extLst>
          </p:cNvPr>
          <p:cNvSpPr>
            <a:spLocks noGrp="1"/>
          </p:cNvSpPr>
          <p:nvPr>
            <p:ph type="body" sz="quarter" idx="10"/>
          </p:nvPr>
        </p:nvSpPr>
        <p:spPr/>
        <p:txBody>
          <a:bodyPr/>
          <a:lstStyle/>
          <a:p>
            <a:r>
              <a:rPr lang="en-US" dirty="0"/>
              <a:t>Q2.</a:t>
            </a:r>
          </a:p>
        </p:txBody>
      </p:sp>
      <p:graphicFrame>
        <p:nvGraphicFramePr>
          <p:cNvPr id="6" name="Chart 5">
            <a:extLst>
              <a:ext uri="{FF2B5EF4-FFF2-40B4-BE49-F238E27FC236}">
                <a16:creationId xmlns:a16="http://schemas.microsoft.com/office/drawing/2014/main" id="{16157359-A03D-4DFD-8548-0380529A57A9}"/>
              </a:ext>
            </a:extLst>
          </p:cNvPr>
          <p:cNvGraphicFramePr/>
          <p:nvPr>
            <p:extLst>
              <p:ext uri="{D42A27DB-BD31-4B8C-83A1-F6EECF244321}">
                <p14:modId xmlns:p14="http://schemas.microsoft.com/office/powerpoint/2010/main" val="4132246882"/>
              </p:ext>
            </p:extLst>
          </p:nvPr>
        </p:nvGraphicFramePr>
        <p:xfrm>
          <a:off x="87406" y="2084294"/>
          <a:ext cx="8020897" cy="4343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a:extLst>
              <a:ext uri="{FF2B5EF4-FFF2-40B4-BE49-F238E27FC236}">
                <a16:creationId xmlns:a16="http://schemas.microsoft.com/office/drawing/2014/main" id="{4F238356-BF2A-4944-A5F7-0D9604018ACF}"/>
              </a:ext>
            </a:extLst>
          </p:cNvPr>
          <p:cNvGraphicFramePr>
            <a:graphicFrameLocks noGrp="1"/>
          </p:cNvGraphicFramePr>
          <p:nvPr>
            <p:extLst>
              <p:ext uri="{D42A27DB-BD31-4B8C-83A1-F6EECF244321}">
                <p14:modId xmlns:p14="http://schemas.microsoft.com/office/powerpoint/2010/main" val="3982539910"/>
              </p:ext>
            </p:extLst>
          </p:nvPr>
        </p:nvGraphicFramePr>
        <p:xfrm>
          <a:off x="8034811" y="1981642"/>
          <a:ext cx="1055566" cy="4183834"/>
        </p:xfrm>
        <a:graphic>
          <a:graphicData uri="http://schemas.openxmlformats.org/drawingml/2006/table">
            <a:tbl>
              <a:tblPr>
                <a:tableStyleId>{5C22544A-7EE6-4342-B048-85BDC9FD1C3A}</a:tableStyleId>
              </a:tblPr>
              <a:tblGrid>
                <a:gridCol w="1055566">
                  <a:extLst>
                    <a:ext uri="{9D8B030D-6E8A-4147-A177-3AD203B41FA5}">
                      <a16:colId xmlns:a16="http://schemas.microsoft.com/office/drawing/2014/main" val="20000"/>
                    </a:ext>
                  </a:extLst>
                </a:gridCol>
              </a:tblGrid>
              <a:tr h="57589">
                <a:tc>
                  <a:txBody>
                    <a:bodyPr/>
                    <a:lstStyle/>
                    <a:p>
                      <a:pPr algn="ctr" fontAlgn="ctr">
                        <a:lnSpc>
                          <a:spcPts val="1700"/>
                        </a:lnSpc>
                      </a:pPr>
                      <a:r>
                        <a:rPr lang="en-US" sz="1800" b="1" i="0" u="none" strike="noStrike" dirty="0">
                          <a:solidFill>
                            <a:schemeClr val="accent4"/>
                          </a:solidFill>
                          <a:effectLst/>
                          <a:latin typeface="+mn-lt"/>
                        </a:rPr>
                        <a:t>Ext./Very Ser. Prob.</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5623">
                <a:tc>
                  <a:txBody>
                    <a:bodyPr/>
                    <a:lstStyle/>
                    <a:p>
                      <a:pPr algn="ctr" fontAlgn="ctr"/>
                      <a:r>
                        <a:rPr lang="en-US" sz="1800" b="1" i="0" u="none" strike="noStrike" dirty="0">
                          <a:solidFill>
                            <a:schemeClr val="accent4"/>
                          </a:solidFill>
                          <a:effectLst/>
                          <a:latin typeface="+mn-lt"/>
                        </a:rPr>
                        <a:t>87%</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15934604"/>
                  </a:ext>
                </a:extLst>
              </a:tr>
              <a:tr h="367483">
                <a:tc>
                  <a:txBody>
                    <a:bodyPr/>
                    <a:lstStyle/>
                    <a:p>
                      <a:pPr algn="ctr" fontAlgn="ctr"/>
                      <a:r>
                        <a:rPr lang="en-US" sz="1800" b="1" i="0" u="none" strike="noStrike">
                          <a:solidFill>
                            <a:schemeClr val="accent4"/>
                          </a:solidFill>
                          <a:effectLst/>
                          <a:latin typeface="+mn-lt"/>
                        </a:rPr>
                        <a:t>80%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01020981"/>
                  </a:ext>
                </a:extLst>
              </a:tr>
              <a:tr h="403412">
                <a:tc>
                  <a:txBody>
                    <a:bodyPr/>
                    <a:lstStyle/>
                    <a:p>
                      <a:pPr algn="ctr" fontAlgn="ctr"/>
                      <a:r>
                        <a:rPr lang="en-US" sz="1800" b="1" i="0" u="none" strike="noStrike" dirty="0">
                          <a:solidFill>
                            <a:schemeClr val="accent4"/>
                          </a:solidFill>
                          <a:effectLst/>
                          <a:latin typeface="+mn-lt"/>
                        </a:rPr>
                        <a:t>73%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15639194"/>
                  </a:ext>
                </a:extLst>
              </a:tr>
              <a:tr h="396688">
                <a:tc>
                  <a:txBody>
                    <a:bodyPr/>
                    <a:lstStyle/>
                    <a:p>
                      <a:pPr algn="ctr" fontAlgn="ctr"/>
                      <a:r>
                        <a:rPr lang="en-US" sz="1800" b="1" i="0" u="none" strike="noStrike" dirty="0">
                          <a:solidFill>
                            <a:schemeClr val="accent4"/>
                          </a:solidFill>
                          <a:effectLst/>
                          <a:latin typeface="+mn-lt"/>
                        </a:rPr>
                        <a:t>65%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5417939"/>
                  </a:ext>
                </a:extLst>
              </a:tr>
              <a:tr h="369795">
                <a:tc>
                  <a:txBody>
                    <a:bodyPr/>
                    <a:lstStyle/>
                    <a:p>
                      <a:pPr algn="ctr" fontAlgn="ctr"/>
                      <a:r>
                        <a:rPr lang="en-US" sz="1800" b="1" i="0" u="none" strike="noStrike" dirty="0">
                          <a:solidFill>
                            <a:schemeClr val="accent4"/>
                          </a:solidFill>
                          <a:effectLst/>
                          <a:latin typeface="+mn-lt"/>
                        </a:rPr>
                        <a:t>64%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5773200"/>
                  </a:ext>
                </a:extLst>
              </a:tr>
              <a:tr h="391127">
                <a:tc>
                  <a:txBody>
                    <a:bodyPr/>
                    <a:lstStyle/>
                    <a:p>
                      <a:pPr algn="ctr" fontAlgn="ctr"/>
                      <a:r>
                        <a:rPr lang="en-US" sz="1800" b="1" i="0" u="none" strike="noStrike" dirty="0">
                          <a:solidFill>
                            <a:schemeClr val="accent4"/>
                          </a:solidFill>
                          <a:effectLst/>
                          <a:latin typeface="+mn-lt"/>
                        </a:rPr>
                        <a:t>62%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75438016"/>
                  </a:ext>
                </a:extLst>
              </a:tr>
              <a:tr h="355184">
                <a:tc>
                  <a:txBody>
                    <a:bodyPr/>
                    <a:lstStyle/>
                    <a:p>
                      <a:pPr algn="ctr" fontAlgn="ctr"/>
                      <a:r>
                        <a:rPr lang="en-US" sz="1800" b="1" i="0" u="none" strike="noStrike" dirty="0">
                          <a:solidFill>
                            <a:schemeClr val="accent4"/>
                          </a:solidFill>
                          <a:effectLst/>
                          <a:latin typeface="+mn-lt"/>
                        </a:rPr>
                        <a:t>60%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48786757"/>
                  </a:ext>
                </a:extLst>
              </a:tr>
              <a:tr h="423583">
                <a:tc>
                  <a:txBody>
                    <a:bodyPr/>
                    <a:lstStyle/>
                    <a:p>
                      <a:pPr algn="ctr" fontAlgn="ctr"/>
                      <a:r>
                        <a:rPr lang="en-US" sz="1800" b="1" i="0" u="none" strike="noStrike">
                          <a:solidFill>
                            <a:schemeClr val="accent4"/>
                          </a:solidFill>
                          <a:effectLst/>
                          <a:latin typeface="+mn-lt"/>
                        </a:rPr>
                        <a:t>55%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32531921"/>
                  </a:ext>
                </a:extLst>
              </a:tr>
              <a:tr h="376517">
                <a:tc>
                  <a:txBody>
                    <a:bodyPr/>
                    <a:lstStyle/>
                    <a:p>
                      <a:pPr algn="ctr" fontAlgn="ctr"/>
                      <a:r>
                        <a:rPr lang="en-US" sz="1800" b="1" i="0" u="none" strike="noStrike" dirty="0">
                          <a:solidFill>
                            <a:schemeClr val="accent4"/>
                          </a:solidFill>
                          <a:effectLst/>
                          <a:latin typeface="+mn-lt"/>
                        </a:rPr>
                        <a:t>51%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04510891"/>
                  </a:ext>
                </a:extLst>
              </a:tr>
              <a:tr h="369794">
                <a:tc>
                  <a:txBody>
                    <a:bodyPr/>
                    <a:lstStyle/>
                    <a:p>
                      <a:pPr algn="ctr" fontAlgn="ctr"/>
                      <a:r>
                        <a:rPr lang="en-US" sz="1800" b="1" i="0" u="none" strike="noStrike" dirty="0">
                          <a:solidFill>
                            <a:schemeClr val="accent4"/>
                          </a:solidFill>
                          <a:effectLst/>
                          <a:latin typeface="+mn-lt"/>
                        </a:rPr>
                        <a:t>31%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94864743"/>
                  </a:ext>
                </a:extLst>
              </a:tr>
            </a:tbl>
          </a:graphicData>
        </a:graphic>
      </p:graphicFrame>
      <p:sp>
        <p:nvSpPr>
          <p:cNvPr id="5" name="Title 4">
            <a:extLst>
              <a:ext uri="{FF2B5EF4-FFF2-40B4-BE49-F238E27FC236}">
                <a16:creationId xmlns:a16="http://schemas.microsoft.com/office/drawing/2014/main" id="{612867F1-A547-4028-9EB9-56AF4AF0CE9F}"/>
              </a:ext>
            </a:extLst>
          </p:cNvPr>
          <p:cNvSpPr>
            <a:spLocks noGrp="1"/>
          </p:cNvSpPr>
          <p:nvPr>
            <p:ph type="title"/>
          </p:nvPr>
        </p:nvSpPr>
        <p:spPr/>
        <p:txBody>
          <a:bodyPr>
            <a:normAutofit fontScale="90000"/>
          </a:bodyPr>
          <a:lstStyle/>
          <a:p>
            <a:r>
              <a:rPr lang="en-US" dirty="0"/>
              <a:t>The coronavirus’s economic and health impacts </a:t>
            </a:r>
            <a:br>
              <a:rPr lang="en-US" dirty="0"/>
            </a:br>
            <a:r>
              <a:rPr lang="en-US" dirty="0"/>
              <a:t>are the most concerning issue, with water pollution </a:t>
            </a:r>
            <a:br>
              <a:rPr lang="en-US" dirty="0"/>
            </a:br>
            <a:r>
              <a:rPr lang="en-US" dirty="0"/>
              <a:t>a concern for about two-thirds.</a:t>
            </a:r>
          </a:p>
        </p:txBody>
      </p:sp>
      <p:sp>
        <p:nvSpPr>
          <p:cNvPr id="11" name="TextBox 10">
            <a:extLst>
              <a:ext uri="{FF2B5EF4-FFF2-40B4-BE49-F238E27FC236}">
                <a16:creationId xmlns:a16="http://schemas.microsoft.com/office/drawing/2014/main" id="{938E48D3-F488-40AD-AAB4-6CBA7649ADC9}"/>
              </a:ext>
            </a:extLst>
          </p:cNvPr>
          <p:cNvSpPr txBox="1"/>
          <p:nvPr/>
        </p:nvSpPr>
        <p:spPr>
          <a:xfrm>
            <a:off x="484167" y="1322650"/>
            <a:ext cx="7873251" cy="784830"/>
          </a:xfrm>
          <a:prstGeom prst="rect">
            <a:avLst/>
          </a:prstGeom>
          <a:noFill/>
        </p:spPr>
        <p:txBody>
          <a:bodyPr wrap="square">
            <a:spAutoFit/>
          </a:bodyPr>
          <a:lstStyle/>
          <a:p>
            <a:pPr algn="ctr">
              <a:lnSpc>
                <a:spcPts val="1800"/>
              </a:lnSpc>
            </a:pPr>
            <a:r>
              <a:rPr lang="en-US" sz="1600" i="1" dirty="0"/>
              <a:t>I am going to read you a list of problems facing Maryland that other people have mentioned.  Please tell me whether you consider each one to be an extremely serious problem, a very serious problem, a somewhat serious problem, or a not too serious problem. </a:t>
            </a:r>
          </a:p>
        </p:txBody>
      </p:sp>
    </p:spTree>
    <p:extLst>
      <p:ext uri="{BB962C8B-B14F-4D97-AF65-F5344CB8AC3E}">
        <p14:creationId xmlns:p14="http://schemas.microsoft.com/office/powerpoint/2010/main" val="629709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8DFA0F9-0E5A-439C-83B9-AD9999E48B6D}"/>
              </a:ext>
            </a:extLst>
          </p:cNvPr>
          <p:cNvSpPr>
            <a:spLocks noGrp="1"/>
          </p:cNvSpPr>
          <p:nvPr>
            <p:ph type="body" sz="quarter" idx="10"/>
          </p:nvPr>
        </p:nvSpPr>
        <p:spPr/>
        <p:txBody>
          <a:bodyPr/>
          <a:lstStyle/>
          <a:p>
            <a:r>
              <a:rPr lang="en-US" dirty="0"/>
              <a:t>Q3.</a:t>
            </a:r>
          </a:p>
        </p:txBody>
      </p:sp>
      <p:graphicFrame>
        <p:nvGraphicFramePr>
          <p:cNvPr id="4" name="Chart 3">
            <a:extLst>
              <a:ext uri="{FF2B5EF4-FFF2-40B4-BE49-F238E27FC236}">
                <a16:creationId xmlns:a16="http://schemas.microsoft.com/office/drawing/2014/main" id="{DBEDA057-8FEC-48E9-B3BB-B8C6F4BA59A0}"/>
              </a:ext>
            </a:extLst>
          </p:cNvPr>
          <p:cNvGraphicFramePr/>
          <p:nvPr>
            <p:extLst>
              <p:ext uri="{D42A27DB-BD31-4B8C-83A1-F6EECF244321}">
                <p14:modId xmlns:p14="http://schemas.microsoft.com/office/powerpoint/2010/main" val="2058176544"/>
              </p:ext>
            </p:extLst>
          </p:nvPr>
        </p:nvGraphicFramePr>
        <p:xfrm>
          <a:off x="410547" y="2313723"/>
          <a:ext cx="8164286" cy="3851951"/>
        </p:xfrm>
        <a:graphic>
          <a:graphicData uri="http://schemas.openxmlformats.org/drawingml/2006/chart">
            <c:chart xmlns:c="http://schemas.openxmlformats.org/drawingml/2006/chart" xmlns:r="http://schemas.openxmlformats.org/officeDocument/2006/relationships" r:id="rId2"/>
          </a:graphicData>
        </a:graphic>
      </p:graphicFrame>
      <p:sp>
        <p:nvSpPr>
          <p:cNvPr id="5" name="Right Bracket 4">
            <a:extLst>
              <a:ext uri="{FF2B5EF4-FFF2-40B4-BE49-F238E27FC236}">
                <a16:creationId xmlns:a16="http://schemas.microsoft.com/office/drawing/2014/main" id="{B63612AD-8E44-4B1B-BCAA-BB75D434BCCE}"/>
              </a:ext>
            </a:extLst>
          </p:cNvPr>
          <p:cNvSpPr/>
          <p:nvPr/>
        </p:nvSpPr>
        <p:spPr bwMode="auto">
          <a:xfrm>
            <a:off x="6951091" y="2429613"/>
            <a:ext cx="146304" cy="935593"/>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6" name="Right Bracket 5">
            <a:extLst>
              <a:ext uri="{FF2B5EF4-FFF2-40B4-BE49-F238E27FC236}">
                <a16:creationId xmlns:a16="http://schemas.microsoft.com/office/drawing/2014/main" id="{BCA82158-479C-4AF5-BC3C-DEDAD2554EDA}"/>
              </a:ext>
            </a:extLst>
          </p:cNvPr>
          <p:cNvSpPr/>
          <p:nvPr/>
        </p:nvSpPr>
        <p:spPr bwMode="auto">
          <a:xfrm>
            <a:off x="4801268" y="3932814"/>
            <a:ext cx="146304" cy="924373"/>
          </a:xfrm>
          <a:prstGeom prst="rightBracke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7" name="TextBox 6">
            <a:extLst>
              <a:ext uri="{FF2B5EF4-FFF2-40B4-BE49-F238E27FC236}">
                <a16:creationId xmlns:a16="http://schemas.microsoft.com/office/drawing/2014/main" id="{3C907EA3-E15A-4D22-8CB4-75F8B8579321}"/>
              </a:ext>
            </a:extLst>
          </p:cNvPr>
          <p:cNvSpPr txBox="1"/>
          <p:nvPr/>
        </p:nvSpPr>
        <p:spPr>
          <a:xfrm>
            <a:off x="7097395" y="2485758"/>
            <a:ext cx="1314019" cy="823302"/>
          </a:xfrm>
          <a:prstGeom prst="rect">
            <a:avLst/>
          </a:prstGeom>
          <a:noFill/>
        </p:spPr>
        <p:txBody>
          <a:bodyPr wrap="square" rtlCol="0">
            <a:spAutoFit/>
          </a:bodyPr>
          <a:lstStyle/>
          <a:p>
            <a:pPr algn="ctr">
              <a:lnSpc>
                <a:spcPts val="1900"/>
              </a:lnSpc>
            </a:pPr>
            <a:r>
              <a:rPr lang="en-US" b="1" dirty="0">
                <a:solidFill>
                  <a:schemeClr val="accent1"/>
                </a:solidFill>
              </a:rPr>
              <a:t>Total Confident</a:t>
            </a:r>
            <a:br>
              <a:rPr lang="en-US" b="1" dirty="0">
                <a:solidFill>
                  <a:schemeClr val="accent1"/>
                </a:solidFill>
              </a:rPr>
            </a:br>
            <a:r>
              <a:rPr lang="en-US" b="1" dirty="0">
                <a:solidFill>
                  <a:schemeClr val="accent1"/>
                </a:solidFill>
              </a:rPr>
              <a:t>72%</a:t>
            </a:r>
          </a:p>
        </p:txBody>
      </p:sp>
      <p:sp>
        <p:nvSpPr>
          <p:cNvPr id="8" name="TextBox 7">
            <a:extLst>
              <a:ext uri="{FF2B5EF4-FFF2-40B4-BE49-F238E27FC236}">
                <a16:creationId xmlns:a16="http://schemas.microsoft.com/office/drawing/2014/main" id="{37156864-B111-4104-8BB9-2E09AFA5C627}"/>
              </a:ext>
            </a:extLst>
          </p:cNvPr>
          <p:cNvSpPr txBox="1"/>
          <p:nvPr/>
        </p:nvSpPr>
        <p:spPr>
          <a:xfrm>
            <a:off x="4895849" y="3952534"/>
            <a:ext cx="1148604" cy="823302"/>
          </a:xfrm>
          <a:prstGeom prst="rect">
            <a:avLst/>
          </a:prstGeom>
          <a:noFill/>
        </p:spPr>
        <p:txBody>
          <a:bodyPr wrap="square" rtlCol="0">
            <a:spAutoFit/>
          </a:bodyPr>
          <a:lstStyle/>
          <a:p>
            <a:pPr algn="ctr">
              <a:lnSpc>
                <a:spcPts val="1900"/>
              </a:lnSpc>
            </a:pPr>
            <a:r>
              <a:rPr lang="en-US" b="1" dirty="0">
                <a:solidFill>
                  <a:schemeClr val="accent4"/>
                </a:solidFill>
              </a:rPr>
              <a:t>Total Uneasy</a:t>
            </a:r>
            <a:br>
              <a:rPr lang="en-US" b="1" dirty="0">
                <a:solidFill>
                  <a:schemeClr val="accent4"/>
                </a:solidFill>
              </a:rPr>
            </a:br>
            <a:r>
              <a:rPr lang="en-US" b="1" dirty="0">
                <a:solidFill>
                  <a:schemeClr val="accent4"/>
                </a:solidFill>
              </a:rPr>
              <a:t>26%</a:t>
            </a:r>
          </a:p>
        </p:txBody>
      </p:sp>
      <p:sp>
        <p:nvSpPr>
          <p:cNvPr id="10" name="Rectangle 9">
            <a:extLst>
              <a:ext uri="{FF2B5EF4-FFF2-40B4-BE49-F238E27FC236}">
                <a16:creationId xmlns:a16="http://schemas.microsoft.com/office/drawing/2014/main" id="{C3E66A7B-7759-48A9-91D8-6E3FB04FDECF}"/>
              </a:ext>
            </a:extLst>
          </p:cNvPr>
          <p:cNvSpPr/>
          <p:nvPr/>
        </p:nvSpPr>
        <p:spPr>
          <a:xfrm>
            <a:off x="895237" y="1412391"/>
            <a:ext cx="7353526" cy="531428"/>
          </a:xfrm>
          <a:prstGeom prst="rect">
            <a:avLst/>
          </a:prstGeom>
        </p:spPr>
        <p:txBody>
          <a:bodyPr wrap="square">
            <a:spAutoFit/>
          </a:bodyPr>
          <a:lstStyle/>
          <a:p>
            <a:pPr algn="ctr">
              <a:lnSpc>
                <a:spcPts val="1700"/>
              </a:lnSpc>
            </a:pPr>
            <a:r>
              <a:rPr lang="en-US" sz="1700" i="1" dirty="0"/>
              <a:t>Thinking about your personal financial situation over the next few months, do you feel confident or uneasy you will be able to meet your living expenses?</a:t>
            </a:r>
          </a:p>
        </p:txBody>
      </p:sp>
      <p:sp>
        <p:nvSpPr>
          <p:cNvPr id="11" name="Title 10">
            <a:extLst>
              <a:ext uri="{FF2B5EF4-FFF2-40B4-BE49-F238E27FC236}">
                <a16:creationId xmlns:a16="http://schemas.microsoft.com/office/drawing/2014/main" id="{A0080338-840C-4202-B700-99B449224A5D}"/>
              </a:ext>
            </a:extLst>
          </p:cNvPr>
          <p:cNvSpPr>
            <a:spLocks noGrp="1"/>
          </p:cNvSpPr>
          <p:nvPr>
            <p:ph type="title"/>
          </p:nvPr>
        </p:nvSpPr>
        <p:spPr/>
        <p:txBody>
          <a:bodyPr/>
          <a:lstStyle/>
          <a:p>
            <a:r>
              <a:rPr lang="en-US" dirty="0"/>
              <a:t>One-quarter say they are at least “somewhat uneasy” about meeting their living expenses.</a:t>
            </a:r>
          </a:p>
        </p:txBody>
      </p:sp>
    </p:spTree>
    <p:extLst>
      <p:ext uri="{BB962C8B-B14F-4D97-AF65-F5344CB8AC3E}">
        <p14:creationId xmlns:p14="http://schemas.microsoft.com/office/powerpoint/2010/main" val="1245487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D3F439F-1BD4-4C2C-A8E6-BB9E5DED6F91}"/>
              </a:ext>
            </a:extLst>
          </p:cNvPr>
          <p:cNvSpPr>
            <a:spLocks noGrp="1"/>
          </p:cNvSpPr>
          <p:nvPr>
            <p:ph type="title"/>
          </p:nvPr>
        </p:nvSpPr>
        <p:spPr/>
        <p:txBody>
          <a:bodyPr/>
          <a:lstStyle/>
          <a:p>
            <a:r>
              <a:rPr lang="en-US" dirty="0"/>
              <a:t>Introducing </a:t>
            </a:r>
            <a:br>
              <a:rPr lang="en-US" dirty="0"/>
            </a:br>
            <a:r>
              <a:rPr lang="en-US" dirty="0"/>
              <a:t>Program Open Space</a:t>
            </a:r>
          </a:p>
        </p:txBody>
      </p:sp>
    </p:spTree>
    <p:extLst>
      <p:ext uri="{BB962C8B-B14F-4D97-AF65-F5344CB8AC3E}">
        <p14:creationId xmlns:p14="http://schemas.microsoft.com/office/powerpoint/2010/main" val="3726724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EF552EED-92EA-4CD2-B9B7-30440EE161F4}"/>
              </a:ext>
            </a:extLst>
          </p:cNvPr>
          <p:cNvSpPr>
            <a:spLocks noGrp="1"/>
          </p:cNvSpPr>
          <p:nvPr>
            <p:ph type="body" sz="quarter" idx="10"/>
          </p:nvPr>
        </p:nvSpPr>
        <p:spPr/>
        <p:txBody>
          <a:bodyPr/>
          <a:lstStyle/>
          <a:p>
            <a:r>
              <a:rPr lang="en-US" dirty="0"/>
              <a:t>Q4.</a:t>
            </a:r>
          </a:p>
        </p:txBody>
      </p:sp>
      <p:graphicFrame>
        <p:nvGraphicFramePr>
          <p:cNvPr id="4" name="Chart 3"/>
          <p:cNvGraphicFramePr/>
          <p:nvPr>
            <p:extLst>
              <p:ext uri="{D42A27DB-BD31-4B8C-83A1-F6EECF244321}">
                <p14:modId xmlns:p14="http://schemas.microsoft.com/office/powerpoint/2010/main" val="2257400121"/>
              </p:ext>
            </p:extLst>
          </p:nvPr>
        </p:nvGraphicFramePr>
        <p:xfrm>
          <a:off x="1914268" y="2313716"/>
          <a:ext cx="2611201" cy="3851951"/>
        </p:xfrm>
        <a:graphic>
          <a:graphicData uri="http://schemas.openxmlformats.org/drawingml/2006/chart">
            <c:chart xmlns:c="http://schemas.openxmlformats.org/drawingml/2006/chart" xmlns:r="http://schemas.openxmlformats.org/officeDocument/2006/relationships" r:id="rId3"/>
          </a:graphicData>
        </a:graphic>
      </p:graphicFrame>
      <p:sp>
        <p:nvSpPr>
          <p:cNvPr id="5" name="Right Bracket 4"/>
          <p:cNvSpPr/>
          <p:nvPr/>
        </p:nvSpPr>
        <p:spPr bwMode="auto">
          <a:xfrm>
            <a:off x="2995952" y="2456502"/>
            <a:ext cx="174222" cy="1066627"/>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999991452"/>
              </p:ext>
            </p:extLst>
          </p:nvPr>
        </p:nvGraphicFramePr>
        <p:xfrm>
          <a:off x="38299" y="2539072"/>
          <a:ext cx="1931753" cy="3182652"/>
        </p:xfrm>
        <a:graphic>
          <a:graphicData uri="http://schemas.openxmlformats.org/drawingml/2006/table">
            <a:tbl>
              <a:tblPr>
                <a:tableStyleId>{5C22544A-7EE6-4342-B048-85BDC9FD1C3A}</a:tableStyleId>
              </a:tblPr>
              <a:tblGrid>
                <a:gridCol w="1931753">
                  <a:extLst>
                    <a:ext uri="{9D8B030D-6E8A-4147-A177-3AD203B41FA5}">
                      <a16:colId xmlns:a16="http://schemas.microsoft.com/office/drawing/2014/main" val="20000"/>
                    </a:ext>
                  </a:extLst>
                </a:gridCol>
              </a:tblGrid>
              <a:tr h="0">
                <a:tc>
                  <a:txBody>
                    <a:bodyPr/>
                    <a:lstStyle/>
                    <a:p>
                      <a:pPr algn="r" fontAlgn="ctr"/>
                      <a:r>
                        <a:rPr lang="en-US" sz="1800" b="0" i="0" u="none" strike="noStrike" dirty="0">
                          <a:solidFill>
                            <a:srgbClr val="000000"/>
                          </a:solidFill>
                          <a:effectLst/>
                          <a:latin typeface="+mn-lt"/>
                        </a:rPr>
                        <a:t>Yes, a great deal</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90674">
                <a:tc>
                  <a:txBody>
                    <a:bodyPr/>
                    <a:lstStyle/>
                    <a:p>
                      <a:pPr algn="r" fontAlgn="b"/>
                      <a:r>
                        <a:rPr lang="en-US" sz="1800" b="0" i="0" u="none" strike="noStrike" dirty="0">
                          <a:solidFill>
                            <a:srgbClr val="000000"/>
                          </a:solidFill>
                          <a:effectLst/>
                          <a:latin typeface="+mn-lt"/>
                        </a:rPr>
                        <a:t>Yes, a little</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66302">
                <a:tc>
                  <a:txBody>
                    <a:bodyPr/>
                    <a:lstStyle/>
                    <a:p>
                      <a:pPr algn="r" fontAlgn="ctr"/>
                      <a:endParaRPr lang="en-US" sz="1800" b="0" i="0" u="none" strike="noStrike">
                        <a:solidFill>
                          <a:srgbClr val="000000"/>
                        </a:solidFill>
                        <a:effectLst/>
                        <a:latin typeface="+mn-lt"/>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76698">
                <a:tc>
                  <a:txBody>
                    <a:bodyPr/>
                    <a:lstStyle/>
                    <a:p>
                      <a:pPr algn="r" fontAlgn="ctr"/>
                      <a:r>
                        <a:rPr lang="en-US" sz="1800" b="0" i="0" u="none" strike="noStrike">
                          <a:solidFill>
                            <a:srgbClr val="000000"/>
                          </a:solidFill>
                          <a:effectLst/>
                          <a:latin typeface="+mn-lt"/>
                        </a:rPr>
                        <a:t>No, nothing</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07037">
                <a:tc>
                  <a:txBody>
                    <a:bodyPr/>
                    <a:lstStyle/>
                    <a:p>
                      <a:pPr algn="r" fontAlgn="ctr"/>
                      <a:endParaRPr lang="en-US" sz="1800" b="0" i="0" u="none" strike="noStrike">
                        <a:solidFill>
                          <a:srgbClr val="000000"/>
                        </a:solidFill>
                        <a:effectLst/>
                        <a:latin typeface="+mn-lt"/>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62858">
                <a:tc>
                  <a:txBody>
                    <a:bodyPr/>
                    <a:lstStyle/>
                    <a:p>
                      <a:pPr algn="r" fontAlgn="ctr"/>
                      <a:r>
                        <a:rPr lang="en-US" sz="1800" b="0" i="0" u="none" strike="noStrike" dirty="0">
                          <a:solidFill>
                            <a:srgbClr val="000000"/>
                          </a:solidFill>
                          <a:effectLst/>
                          <a:latin typeface="+mn-lt"/>
                        </a:rPr>
                        <a:t>Don’t know</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7" name="TextBox 6"/>
          <p:cNvSpPr txBox="1"/>
          <p:nvPr/>
        </p:nvSpPr>
        <p:spPr>
          <a:xfrm>
            <a:off x="3119436" y="2539072"/>
            <a:ext cx="924551" cy="823302"/>
          </a:xfrm>
          <a:prstGeom prst="rect">
            <a:avLst/>
          </a:prstGeom>
          <a:noFill/>
        </p:spPr>
        <p:txBody>
          <a:bodyPr wrap="square" rtlCol="0">
            <a:spAutoFit/>
          </a:bodyPr>
          <a:lstStyle/>
          <a:p>
            <a:pPr algn="ctr">
              <a:lnSpc>
                <a:spcPts val="1900"/>
              </a:lnSpc>
            </a:pPr>
            <a:r>
              <a:rPr lang="en-US" b="1" dirty="0">
                <a:solidFill>
                  <a:schemeClr val="accent1"/>
                </a:solidFill>
              </a:rPr>
              <a:t>Total Yes</a:t>
            </a:r>
            <a:br>
              <a:rPr lang="en-US" b="1" dirty="0">
                <a:solidFill>
                  <a:schemeClr val="accent1"/>
                </a:solidFill>
              </a:rPr>
            </a:br>
            <a:r>
              <a:rPr lang="en-US" b="1" dirty="0">
                <a:solidFill>
                  <a:schemeClr val="accent1"/>
                </a:solidFill>
              </a:rPr>
              <a:t>22%</a:t>
            </a:r>
          </a:p>
        </p:txBody>
      </p:sp>
      <p:sp>
        <p:nvSpPr>
          <p:cNvPr id="18" name="Title 17">
            <a:extLst>
              <a:ext uri="{FF2B5EF4-FFF2-40B4-BE49-F238E27FC236}">
                <a16:creationId xmlns:a16="http://schemas.microsoft.com/office/drawing/2014/main" id="{1C88A707-91FF-4941-BDA9-37EB4A1808F0}"/>
              </a:ext>
            </a:extLst>
          </p:cNvPr>
          <p:cNvSpPr>
            <a:spLocks noGrp="1"/>
          </p:cNvSpPr>
          <p:nvPr>
            <p:ph type="title"/>
          </p:nvPr>
        </p:nvSpPr>
        <p:spPr/>
        <p:txBody>
          <a:bodyPr/>
          <a:lstStyle/>
          <a:p>
            <a:r>
              <a:rPr lang="en-US" dirty="0"/>
              <a:t>Two in five are familiar with Program Open Space, though very few know “a great deal.”</a:t>
            </a:r>
          </a:p>
        </p:txBody>
      </p:sp>
      <p:sp>
        <p:nvSpPr>
          <p:cNvPr id="22" name="TextBox 21">
            <a:extLst>
              <a:ext uri="{FF2B5EF4-FFF2-40B4-BE49-F238E27FC236}">
                <a16:creationId xmlns:a16="http://schemas.microsoft.com/office/drawing/2014/main" id="{F7DCA9EB-A54C-4E07-A18B-D1ECD3D42C04}"/>
              </a:ext>
            </a:extLst>
          </p:cNvPr>
          <p:cNvSpPr txBox="1"/>
          <p:nvPr/>
        </p:nvSpPr>
        <p:spPr>
          <a:xfrm>
            <a:off x="1257300" y="1341984"/>
            <a:ext cx="6629401" cy="646331"/>
          </a:xfrm>
          <a:prstGeom prst="rect">
            <a:avLst/>
          </a:prstGeom>
          <a:noFill/>
        </p:spPr>
        <p:txBody>
          <a:bodyPr wrap="square">
            <a:spAutoFit/>
          </a:bodyPr>
          <a:lstStyle/>
          <a:p>
            <a:pPr algn="ctr"/>
            <a:r>
              <a:rPr lang="en-US" i="1" dirty="0"/>
              <a:t>Have you seen, heard, or read anything about a state of Maryland land conservation program known as Program Open Space? </a:t>
            </a:r>
          </a:p>
        </p:txBody>
      </p:sp>
      <p:sp>
        <p:nvSpPr>
          <p:cNvPr id="23" name="Rectangle 22">
            <a:extLst>
              <a:ext uri="{FF2B5EF4-FFF2-40B4-BE49-F238E27FC236}">
                <a16:creationId xmlns:a16="http://schemas.microsoft.com/office/drawing/2014/main" id="{EB588BF1-3DAB-4A27-AF64-23F2ECAB8BFD}"/>
              </a:ext>
            </a:extLst>
          </p:cNvPr>
          <p:cNvSpPr/>
          <p:nvPr/>
        </p:nvSpPr>
        <p:spPr>
          <a:xfrm>
            <a:off x="5040843" y="2973548"/>
            <a:ext cx="3846679" cy="252358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Those Most Familiar:</a:t>
            </a:r>
          </a:p>
          <a:p>
            <a:pPr marL="342900" indent="-342900">
              <a:buFont typeface="Wingdings" panose="05000000000000000000" pitchFamily="2" charset="2"/>
              <a:buChar char="§"/>
            </a:pPr>
            <a:r>
              <a:rPr lang="en-US" sz="2000" b="1" dirty="0">
                <a:solidFill>
                  <a:schemeClr val="tx1"/>
                </a:solidFill>
              </a:rPr>
              <a:t>Liberal/moderate Republicans</a:t>
            </a:r>
          </a:p>
          <a:p>
            <a:pPr marL="342900" indent="-342900">
              <a:buFont typeface="Wingdings" panose="05000000000000000000" pitchFamily="2" charset="2"/>
              <a:buChar char="§"/>
            </a:pPr>
            <a:r>
              <a:rPr lang="en-US" sz="2000" b="1" dirty="0">
                <a:solidFill>
                  <a:schemeClr val="tx1"/>
                </a:solidFill>
              </a:rPr>
              <a:t>Republicans ages 50+</a:t>
            </a:r>
          </a:p>
          <a:p>
            <a:pPr marL="342900" indent="-342900">
              <a:buFont typeface="Wingdings" panose="05000000000000000000" pitchFamily="2" charset="2"/>
              <a:buChar char="§"/>
            </a:pPr>
            <a:r>
              <a:rPr lang="en-US" sz="2000" b="1" dirty="0">
                <a:solidFill>
                  <a:schemeClr val="tx1"/>
                </a:solidFill>
              </a:rPr>
              <a:t>Eastern Shore voters</a:t>
            </a:r>
          </a:p>
          <a:p>
            <a:pPr marL="342900" indent="-342900">
              <a:buFont typeface="Wingdings" panose="05000000000000000000" pitchFamily="2" charset="2"/>
              <a:buChar char="§"/>
            </a:pPr>
            <a:r>
              <a:rPr lang="en-US" sz="2000" b="1" dirty="0">
                <a:solidFill>
                  <a:schemeClr val="tx1"/>
                </a:solidFill>
              </a:rPr>
              <a:t>Republican women</a:t>
            </a:r>
          </a:p>
          <a:p>
            <a:pPr marL="342900" indent="-342900">
              <a:buFont typeface="Wingdings" panose="05000000000000000000" pitchFamily="2" charset="2"/>
              <a:buChar char="§"/>
            </a:pPr>
            <a:r>
              <a:rPr lang="en-US" sz="2000" b="1" dirty="0">
                <a:solidFill>
                  <a:schemeClr val="tx1"/>
                </a:solidFill>
              </a:rPr>
              <a:t>Men ages 50+</a:t>
            </a:r>
          </a:p>
          <a:p>
            <a:pPr marL="342900" indent="-342900">
              <a:buFont typeface="Wingdings" panose="05000000000000000000" pitchFamily="2" charset="2"/>
              <a:buChar char="§"/>
            </a:pPr>
            <a:r>
              <a:rPr lang="en-US" sz="2000" b="1" dirty="0">
                <a:solidFill>
                  <a:schemeClr val="tx1"/>
                </a:solidFill>
              </a:rPr>
              <a:t>Congressional Districts 1 and 7</a:t>
            </a:r>
          </a:p>
        </p:txBody>
      </p:sp>
    </p:spTree>
    <p:extLst>
      <p:ext uri="{BB962C8B-B14F-4D97-AF65-F5344CB8AC3E}">
        <p14:creationId xmlns:p14="http://schemas.microsoft.com/office/powerpoint/2010/main" val="1113497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EF552EED-92EA-4CD2-B9B7-30440EE161F4}"/>
              </a:ext>
            </a:extLst>
          </p:cNvPr>
          <p:cNvSpPr>
            <a:spLocks noGrp="1"/>
          </p:cNvSpPr>
          <p:nvPr>
            <p:ph type="body" sz="quarter" idx="10"/>
          </p:nvPr>
        </p:nvSpPr>
        <p:spPr/>
        <p:txBody>
          <a:bodyPr/>
          <a:lstStyle/>
          <a:p>
            <a:r>
              <a:rPr lang="en-US" dirty="0"/>
              <a:t>Q4.</a:t>
            </a:r>
          </a:p>
        </p:txBody>
      </p:sp>
      <p:graphicFrame>
        <p:nvGraphicFramePr>
          <p:cNvPr id="4" name="Chart 3"/>
          <p:cNvGraphicFramePr/>
          <p:nvPr>
            <p:extLst>
              <p:ext uri="{D42A27DB-BD31-4B8C-83A1-F6EECF244321}">
                <p14:modId xmlns:p14="http://schemas.microsoft.com/office/powerpoint/2010/main" val="1630088618"/>
              </p:ext>
            </p:extLst>
          </p:nvPr>
        </p:nvGraphicFramePr>
        <p:xfrm>
          <a:off x="2244468" y="2542316"/>
          <a:ext cx="2611201" cy="3851951"/>
        </p:xfrm>
        <a:graphic>
          <a:graphicData uri="http://schemas.openxmlformats.org/drawingml/2006/chart">
            <c:chart xmlns:c="http://schemas.openxmlformats.org/drawingml/2006/chart" xmlns:r="http://schemas.openxmlformats.org/officeDocument/2006/relationships" r:id="rId3"/>
          </a:graphicData>
        </a:graphic>
      </p:graphicFrame>
      <p:sp>
        <p:nvSpPr>
          <p:cNvPr id="5" name="Right Bracket 4"/>
          <p:cNvSpPr/>
          <p:nvPr/>
        </p:nvSpPr>
        <p:spPr bwMode="auto">
          <a:xfrm>
            <a:off x="3326152" y="2685102"/>
            <a:ext cx="174222" cy="1066627"/>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464075220"/>
              </p:ext>
            </p:extLst>
          </p:nvPr>
        </p:nvGraphicFramePr>
        <p:xfrm>
          <a:off x="368499" y="2767672"/>
          <a:ext cx="1931753" cy="3182652"/>
        </p:xfrm>
        <a:graphic>
          <a:graphicData uri="http://schemas.openxmlformats.org/drawingml/2006/table">
            <a:tbl>
              <a:tblPr>
                <a:tableStyleId>{5C22544A-7EE6-4342-B048-85BDC9FD1C3A}</a:tableStyleId>
              </a:tblPr>
              <a:tblGrid>
                <a:gridCol w="1931753">
                  <a:extLst>
                    <a:ext uri="{9D8B030D-6E8A-4147-A177-3AD203B41FA5}">
                      <a16:colId xmlns:a16="http://schemas.microsoft.com/office/drawing/2014/main" val="20000"/>
                    </a:ext>
                  </a:extLst>
                </a:gridCol>
              </a:tblGrid>
              <a:tr h="0">
                <a:tc>
                  <a:txBody>
                    <a:bodyPr/>
                    <a:lstStyle/>
                    <a:p>
                      <a:pPr algn="r" fontAlgn="ctr"/>
                      <a:r>
                        <a:rPr lang="en-US" sz="1800" b="0" i="0" u="none" strike="noStrike" dirty="0">
                          <a:solidFill>
                            <a:srgbClr val="000000"/>
                          </a:solidFill>
                          <a:effectLst/>
                          <a:latin typeface="+mn-lt"/>
                        </a:rPr>
                        <a:t>Yes, a great deal</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90674">
                <a:tc>
                  <a:txBody>
                    <a:bodyPr/>
                    <a:lstStyle/>
                    <a:p>
                      <a:pPr algn="r" fontAlgn="b"/>
                      <a:r>
                        <a:rPr lang="en-US" sz="1800" b="0" i="0" u="none" strike="noStrike" dirty="0">
                          <a:solidFill>
                            <a:srgbClr val="000000"/>
                          </a:solidFill>
                          <a:effectLst/>
                          <a:latin typeface="+mn-lt"/>
                        </a:rPr>
                        <a:t>Yes, a little</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66302">
                <a:tc>
                  <a:txBody>
                    <a:bodyPr/>
                    <a:lstStyle/>
                    <a:p>
                      <a:pPr algn="r" fontAlgn="ctr"/>
                      <a:endParaRPr lang="en-US" sz="1800" b="0" i="0" u="none" strike="noStrike">
                        <a:solidFill>
                          <a:srgbClr val="000000"/>
                        </a:solidFill>
                        <a:effectLst/>
                        <a:latin typeface="+mn-lt"/>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76698">
                <a:tc>
                  <a:txBody>
                    <a:bodyPr/>
                    <a:lstStyle/>
                    <a:p>
                      <a:pPr algn="r" fontAlgn="ctr"/>
                      <a:r>
                        <a:rPr lang="en-US" sz="1800" b="0" i="0" u="none" strike="noStrike">
                          <a:solidFill>
                            <a:srgbClr val="000000"/>
                          </a:solidFill>
                          <a:effectLst/>
                          <a:latin typeface="+mn-lt"/>
                        </a:rPr>
                        <a:t>No, nothing</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07037">
                <a:tc>
                  <a:txBody>
                    <a:bodyPr/>
                    <a:lstStyle/>
                    <a:p>
                      <a:pPr algn="r" fontAlgn="ctr"/>
                      <a:endParaRPr lang="en-US" sz="1800" b="0" i="0" u="none" strike="noStrike">
                        <a:solidFill>
                          <a:srgbClr val="000000"/>
                        </a:solidFill>
                        <a:effectLst/>
                        <a:latin typeface="+mn-lt"/>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62858">
                <a:tc>
                  <a:txBody>
                    <a:bodyPr/>
                    <a:lstStyle/>
                    <a:p>
                      <a:pPr algn="r" fontAlgn="ctr"/>
                      <a:r>
                        <a:rPr lang="en-US" sz="1800" b="0" i="0" u="none" strike="noStrike" dirty="0">
                          <a:solidFill>
                            <a:srgbClr val="000000"/>
                          </a:solidFill>
                          <a:effectLst/>
                          <a:latin typeface="+mn-lt"/>
                        </a:rPr>
                        <a:t>Don’t know</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7" name="TextBox 6"/>
          <p:cNvSpPr txBox="1"/>
          <p:nvPr/>
        </p:nvSpPr>
        <p:spPr>
          <a:xfrm>
            <a:off x="3449636" y="2767672"/>
            <a:ext cx="924551" cy="823302"/>
          </a:xfrm>
          <a:prstGeom prst="rect">
            <a:avLst/>
          </a:prstGeom>
          <a:noFill/>
        </p:spPr>
        <p:txBody>
          <a:bodyPr wrap="square" rtlCol="0">
            <a:spAutoFit/>
          </a:bodyPr>
          <a:lstStyle/>
          <a:p>
            <a:pPr algn="ctr">
              <a:lnSpc>
                <a:spcPts val="1900"/>
              </a:lnSpc>
            </a:pPr>
            <a:r>
              <a:rPr lang="en-US" b="1" dirty="0">
                <a:solidFill>
                  <a:schemeClr val="accent1"/>
                </a:solidFill>
              </a:rPr>
              <a:t>Total Yes</a:t>
            </a:r>
            <a:br>
              <a:rPr lang="en-US" b="1" dirty="0">
                <a:solidFill>
                  <a:schemeClr val="accent1"/>
                </a:solidFill>
              </a:rPr>
            </a:br>
            <a:r>
              <a:rPr lang="en-US" b="1" dirty="0">
                <a:solidFill>
                  <a:schemeClr val="accent1"/>
                </a:solidFill>
              </a:rPr>
              <a:t>22%</a:t>
            </a:r>
          </a:p>
        </p:txBody>
      </p:sp>
      <p:sp>
        <p:nvSpPr>
          <p:cNvPr id="18" name="Title 17">
            <a:extLst>
              <a:ext uri="{FF2B5EF4-FFF2-40B4-BE49-F238E27FC236}">
                <a16:creationId xmlns:a16="http://schemas.microsoft.com/office/drawing/2014/main" id="{1C88A707-91FF-4941-BDA9-37EB4A1808F0}"/>
              </a:ext>
            </a:extLst>
          </p:cNvPr>
          <p:cNvSpPr>
            <a:spLocks noGrp="1"/>
          </p:cNvSpPr>
          <p:nvPr>
            <p:ph type="title"/>
          </p:nvPr>
        </p:nvSpPr>
        <p:spPr/>
        <p:txBody>
          <a:bodyPr/>
          <a:lstStyle/>
          <a:p>
            <a:r>
              <a:rPr lang="en-US" dirty="0"/>
              <a:t>This is very consistent with five years ago.</a:t>
            </a:r>
          </a:p>
        </p:txBody>
      </p:sp>
      <p:sp>
        <p:nvSpPr>
          <p:cNvPr id="22" name="TextBox 21">
            <a:extLst>
              <a:ext uri="{FF2B5EF4-FFF2-40B4-BE49-F238E27FC236}">
                <a16:creationId xmlns:a16="http://schemas.microsoft.com/office/drawing/2014/main" id="{F7DCA9EB-A54C-4E07-A18B-D1ECD3D42C04}"/>
              </a:ext>
            </a:extLst>
          </p:cNvPr>
          <p:cNvSpPr txBox="1"/>
          <p:nvPr/>
        </p:nvSpPr>
        <p:spPr>
          <a:xfrm>
            <a:off x="1334375" y="977644"/>
            <a:ext cx="6629401" cy="646331"/>
          </a:xfrm>
          <a:prstGeom prst="rect">
            <a:avLst/>
          </a:prstGeom>
          <a:noFill/>
        </p:spPr>
        <p:txBody>
          <a:bodyPr wrap="square">
            <a:spAutoFit/>
          </a:bodyPr>
          <a:lstStyle/>
          <a:p>
            <a:pPr algn="ctr"/>
            <a:r>
              <a:rPr lang="en-US" i="1" dirty="0"/>
              <a:t>Have you seen, heard, or read anything about a state of Maryland land conservation program known as Program Open Space? </a:t>
            </a:r>
          </a:p>
        </p:txBody>
      </p:sp>
      <p:graphicFrame>
        <p:nvGraphicFramePr>
          <p:cNvPr id="11" name="Chart 10">
            <a:extLst>
              <a:ext uri="{FF2B5EF4-FFF2-40B4-BE49-F238E27FC236}">
                <a16:creationId xmlns:a16="http://schemas.microsoft.com/office/drawing/2014/main" id="{0717AA2C-F78C-4A0F-BABC-02B31C766395}"/>
              </a:ext>
            </a:extLst>
          </p:cNvPr>
          <p:cNvGraphicFramePr/>
          <p:nvPr>
            <p:extLst>
              <p:ext uri="{D42A27DB-BD31-4B8C-83A1-F6EECF244321}">
                <p14:modId xmlns:p14="http://schemas.microsoft.com/office/powerpoint/2010/main" val="2348501460"/>
              </p:ext>
            </p:extLst>
          </p:nvPr>
        </p:nvGraphicFramePr>
        <p:xfrm>
          <a:off x="5605700" y="2533610"/>
          <a:ext cx="2611201" cy="3851951"/>
        </p:xfrm>
        <a:graphic>
          <a:graphicData uri="http://schemas.openxmlformats.org/drawingml/2006/chart">
            <c:chart xmlns:c="http://schemas.openxmlformats.org/drawingml/2006/chart" xmlns:r="http://schemas.openxmlformats.org/officeDocument/2006/relationships" r:id="rId4"/>
          </a:graphicData>
        </a:graphic>
      </p:graphicFrame>
      <p:sp>
        <p:nvSpPr>
          <p:cNvPr id="12" name="Right Bracket 11">
            <a:extLst>
              <a:ext uri="{FF2B5EF4-FFF2-40B4-BE49-F238E27FC236}">
                <a16:creationId xmlns:a16="http://schemas.microsoft.com/office/drawing/2014/main" id="{3C4E62E4-368B-448E-BF3A-748B5BB371D5}"/>
              </a:ext>
            </a:extLst>
          </p:cNvPr>
          <p:cNvSpPr/>
          <p:nvPr/>
        </p:nvSpPr>
        <p:spPr bwMode="auto">
          <a:xfrm>
            <a:off x="6687384" y="2676396"/>
            <a:ext cx="174222" cy="1066627"/>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13" name="TextBox 12">
            <a:extLst>
              <a:ext uri="{FF2B5EF4-FFF2-40B4-BE49-F238E27FC236}">
                <a16:creationId xmlns:a16="http://schemas.microsoft.com/office/drawing/2014/main" id="{2D8F70CE-FF60-47E2-9B2D-07C15273E98A}"/>
              </a:ext>
            </a:extLst>
          </p:cNvPr>
          <p:cNvSpPr txBox="1"/>
          <p:nvPr/>
        </p:nvSpPr>
        <p:spPr>
          <a:xfrm>
            <a:off x="6810868" y="2758966"/>
            <a:ext cx="924551" cy="823302"/>
          </a:xfrm>
          <a:prstGeom prst="rect">
            <a:avLst/>
          </a:prstGeom>
          <a:noFill/>
        </p:spPr>
        <p:txBody>
          <a:bodyPr wrap="square" rtlCol="0">
            <a:spAutoFit/>
          </a:bodyPr>
          <a:lstStyle/>
          <a:p>
            <a:pPr algn="ctr">
              <a:lnSpc>
                <a:spcPts val="1900"/>
              </a:lnSpc>
            </a:pPr>
            <a:r>
              <a:rPr lang="en-US" b="1" dirty="0">
                <a:solidFill>
                  <a:schemeClr val="accent1"/>
                </a:solidFill>
              </a:rPr>
              <a:t>Total Yes</a:t>
            </a:r>
            <a:br>
              <a:rPr lang="en-US" b="1" dirty="0">
                <a:solidFill>
                  <a:schemeClr val="accent1"/>
                </a:solidFill>
              </a:rPr>
            </a:br>
            <a:r>
              <a:rPr lang="en-US" b="1" dirty="0">
                <a:solidFill>
                  <a:schemeClr val="accent1"/>
                </a:solidFill>
              </a:rPr>
              <a:t>22%</a:t>
            </a:r>
          </a:p>
        </p:txBody>
      </p:sp>
      <p:sp>
        <p:nvSpPr>
          <p:cNvPr id="16" name="TextBox 15">
            <a:extLst>
              <a:ext uri="{FF2B5EF4-FFF2-40B4-BE49-F238E27FC236}">
                <a16:creationId xmlns:a16="http://schemas.microsoft.com/office/drawing/2014/main" id="{B57C2EF4-11E6-4E7E-B31B-99C8AC9C367B}"/>
              </a:ext>
            </a:extLst>
          </p:cNvPr>
          <p:cNvSpPr txBox="1"/>
          <p:nvPr/>
        </p:nvSpPr>
        <p:spPr>
          <a:xfrm>
            <a:off x="2345377" y="2115566"/>
            <a:ext cx="2128399" cy="369332"/>
          </a:xfrm>
          <a:prstGeom prst="rect">
            <a:avLst/>
          </a:prstGeom>
          <a:solidFill>
            <a:schemeClr val="accent6">
              <a:lumMod val="40000"/>
              <a:lumOff val="60000"/>
            </a:schemeClr>
          </a:solidFill>
          <a:ln>
            <a:solidFill>
              <a:schemeClr val="accent1"/>
            </a:solidFill>
          </a:ln>
        </p:spPr>
        <p:txBody>
          <a:bodyPr wrap="square" rtlCol="0">
            <a:spAutoFit/>
          </a:bodyPr>
          <a:lstStyle>
            <a:defPPr>
              <a:defRPr lang="en-US"/>
            </a:defPPr>
            <a:lvl1pPr algn="ctr">
              <a:defRPr b="1"/>
            </a:lvl1pPr>
          </a:lstStyle>
          <a:p>
            <a:r>
              <a:rPr lang="en-US" dirty="0"/>
              <a:t>2016</a:t>
            </a:r>
          </a:p>
        </p:txBody>
      </p:sp>
      <p:sp>
        <p:nvSpPr>
          <p:cNvPr id="17" name="TextBox 16">
            <a:extLst>
              <a:ext uri="{FF2B5EF4-FFF2-40B4-BE49-F238E27FC236}">
                <a16:creationId xmlns:a16="http://schemas.microsoft.com/office/drawing/2014/main" id="{10037412-F1A7-4FE2-931A-52164BF9B560}"/>
              </a:ext>
            </a:extLst>
          </p:cNvPr>
          <p:cNvSpPr txBox="1"/>
          <p:nvPr/>
        </p:nvSpPr>
        <p:spPr>
          <a:xfrm>
            <a:off x="5758302" y="2115566"/>
            <a:ext cx="2128399" cy="369332"/>
          </a:xfrm>
          <a:prstGeom prst="rect">
            <a:avLst/>
          </a:prstGeom>
          <a:solidFill>
            <a:schemeClr val="accent6">
              <a:lumMod val="40000"/>
              <a:lumOff val="60000"/>
            </a:schemeClr>
          </a:solidFill>
          <a:ln>
            <a:solidFill>
              <a:schemeClr val="accent1"/>
            </a:solidFill>
          </a:ln>
        </p:spPr>
        <p:txBody>
          <a:bodyPr wrap="square" rtlCol="0">
            <a:spAutoFit/>
          </a:bodyPr>
          <a:lstStyle>
            <a:defPPr>
              <a:defRPr lang="en-US"/>
            </a:defPPr>
            <a:lvl1pPr algn="ctr">
              <a:defRPr b="1"/>
            </a:lvl1pPr>
          </a:lstStyle>
          <a:p>
            <a:r>
              <a:rPr lang="en-US" dirty="0"/>
              <a:t>2021</a:t>
            </a:r>
          </a:p>
        </p:txBody>
      </p:sp>
    </p:spTree>
    <p:extLst>
      <p:ext uri="{BB962C8B-B14F-4D97-AF65-F5344CB8AC3E}">
        <p14:creationId xmlns:p14="http://schemas.microsoft.com/office/powerpoint/2010/main" val="3954243543"/>
      </p:ext>
    </p:extLst>
  </p:cSld>
  <p:clrMapOvr>
    <a:masterClrMapping/>
  </p:clrMapOvr>
</p:sld>
</file>

<file path=ppt/theme/theme1.xml><?xml version="1.0" encoding="utf-8"?>
<a:theme xmlns:a="http://schemas.openxmlformats.org/drawingml/2006/main" name="Office Theme">
  <a:themeElements>
    <a:clrScheme name="FM3 Blue &amp; Orange">
      <a:dk1>
        <a:srgbClr val="000000"/>
      </a:dk1>
      <a:lt1>
        <a:srgbClr val="FFFFFF"/>
      </a:lt1>
      <a:dk2>
        <a:srgbClr val="10203A"/>
      </a:dk2>
      <a:lt2>
        <a:srgbClr val="91CCF4"/>
      </a:lt2>
      <a:accent1>
        <a:srgbClr val="1B3660"/>
      </a:accent1>
      <a:accent2>
        <a:srgbClr val="1587D4"/>
      </a:accent2>
      <a:accent3>
        <a:srgbClr val="FFFFFF"/>
      </a:accent3>
      <a:accent4>
        <a:srgbClr val="F97103"/>
      </a:accent4>
      <a:accent5>
        <a:srgbClr val="FDA155"/>
      </a:accent5>
      <a:accent6>
        <a:srgbClr val="A9ABB8"/>
      </a:accent6>
      <a:hlink>
        <a:srgbClr val="5F0224"/>
      </a:hlink>
      <a:folHlink>
        <a:srgbClr val="FCA2C2"/>
      </a:folHlink>
    </a:clrScheme>
    <a:fontScheme name="Custom 3">
      <a:majorFont>
        <a:latin typeface="Tahoma"/>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a:spAutoFit/>
      </a:bodyPr>
      <a:lstStyle>
        <a:defPPr algn="ctr">
          <a:defRPr sz="1700" i="1"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1935</TotalTime>
  <Words>4403</Words>
  <Application>Microsoft Office PowerPoint</Application>
  <PresentationFormat>Letter Paper (8.5x11 in)</PresentationFormat>
  <Paragraphs>651</Paragraphs>
  <Slides>44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Courier New</vt:lpstr>
      <vt:lpstr>Tahoma</vt:lpstr>
      <vt:lpstr>Wingdings</vt:lpstr>
      <vt:lpstr>Office Theme</vt:lpstr>
      <vt:lpstr>PowerPoint Presentation</vt:lpstr>
      <vt:lpstr>Methodology</vt:lpstr>
      <vt:lpstr>Issue Context</vt:lpstr>
      <vt:lpstr>Three-quarters have a favorable view  of the governor, and a majority sees  the Legislature positively.</vt:lpstr>
      <vt:lpstr>The coronavirus’s economic and health impacts  are the most concerning issue, with water pollution  a concern for about two-thirds.</vt:lpstr>
      <vt:lpstr>One-quarter say they are at least “somewhat uneasy” about meeting their living expenses.</vt:lpstr>
      <vt:lpstr>Introducing  Program Open Space</vt:lpstr>
      <vt:lpstr>Two in five are familiar with Program Open Space, though very few know “a great deal.”</vt:lpstr>
      <vt:lpstr>This is very consistent with five years ago.</vt:lpstr>
      <vt:lpstr>Voters next heard a brief  explanation of Program Open Space.</vt:lpstr>
      <vt:lpstr>Nine in ten support the program,  and more than half “strongly support” it.</vt:lpstr>
      <vt:lpstr>This support is also very consistent  with five years ago.</vt:lpstr>
      <vt:lpstr>This support is broad across gender, age, party and in the oversampled counties.</vt:lpstr>
      <vt:lpstr>In addition, four in five approve of the funding mechanism, including seven in ten Republicans.</vt:lpstr>
      <vt:lpstr>About one in eight support Program Open Space but have reservations about its source of funds.</vt:lpstr>
      <vt:lpstr>Voters value investments in water quality very broadly, along with fish and wildlife habitat.</vt:lpstr>
      <vt:lpstr>Around four in five also prioritize protecting forests and agricultural land for local food.</vt:lpstr>
      <vt:lpstr>Creating new state parks and providing hunting and fishing opportunities are lower priorities.</vt:lpstr>
      <vt:lpstr>Repairing and maintaining existing state  parks has become more important to voters...</vt:lpstr>
      <vt:lpstr>… while creating new state parks is less important than in prior polling.</vt:lpstr>
      <vt:lpstr>Proposals to Divert Funding from Program Open Space</vt:lpstr>
      <vt:lpstr>Three in five oppose diverting funding  away from Program Open Space.</vt:lpstr>
      <vt:lpstr>Broad majorities oppose these diversions  across lines of gender, age and race and ethnicity.</vt:lpstr>
      <vt:lpstr>Opposition is especially strong among Republicans and Democrats.</vt:lpstr>
      <vt:lpstr>Voters next heard a brief exchange of pros  and cons regarding the diversion proposal.</vt:lpstr>
      <vt:lpstr>After this exchange, a majority still opposes diverting funding from Program Open Space.</vt:lpstr>
      <vt:lpstr>Segmenting the Electorate  by Consistency of Opinion on Diversions</vt:lpstr>
      <vt:lpstr>Demographic Profile of the Segments</vt:lpstr>
      <vt:lpstr>Messaging and  Movement</vt:lpstr>
      <vt:lpstr>After a fuller set of arguments against diversion, opposition to the proposal resets  at just under two-thirds.</vt:lpstr>
      <vt:lpstr>Arguments Against Diversion (Ranked in Order of Effectiveness)</vt:lpstr>
      <vt:lpstr>Arguments Against Diversion, Continued (Ranked in Order of Effectiveness)</vt:lpstr>
      <vt:lpstr>Clean water, the importance of  getting outdoors, and generational responsibility are key themes.</vt:lpstr>
      <vt:lpstr>The relative ranking of effective messages is similar across gender and age groups.</vt:lpstr>
      <vt:lpstr>The pollution-focused equity argument resonates more broadly with voters of color than one focused on access.</vt:lpstr>
      <vt:lpstr>Clean water is the most compelling  message across party and county lines.</vt:lpstr>
      <vt:lpstr>Even those who consistently support diversion find the importance of getting outdoors during the pandemic a compelling rationale.</vt:lpstr>
      <vt:lpstr>Views of Natural  Climate Solutions</vt:lpstr>
      <vt:lpstr>Natural climate solutions are overwhelmingly popular, with three in five “strongly” in support.</vt:lpstr>
      <vt:lpstr>This support is broadly consistent across gender, age and race or ethnicity.</vt:lpstr>
      <vt:lpstr>And support is near-universal across  party, county and type of area.</vt:lpstr>
      <vt:lpstr>Conclusions</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Mares-Kim</dc:creator>
  <cp:lastModifiedBy>Dave Metz</cp:lastModifiedBy>
  <cp:revision>217</cp:revision>
  <dcterms:created xsi:type="dcterms:W3CDTF">2020-12-08T15:41:15Z</dcterms:created>
  <dcterms:modified xsi:type="dcterms:W3CDTF">2021-01-29T17:31:16Z</dcterms:modified>
</cp:coreProperties>
</file>